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428" r:id="rId2"/>
    <p:sldId id="442" r:id="rId3"/>
    <p:sldId id="427" r:id="rId4"/>
    <p:sldId id="431" r:id="rId5"/>
    <p:sldId id="432" r:id="rId6"/>
    <p:sldId id="433" r:id="rId7"/>
    <p:sldId id="430" r:id="rId8"/>
    <p:sldId id="434" r:id="rId9"/>
    <p:sldId id="435" r:id="rId10"/>
    <p:sldId id="436" r:id="rId11"/>
    <p:sldId id="437" r:id="rId12"/>
    <p:sldId id="438" r:id="rId13"/>
    <p:sldId id="443" r:id="rId14"/>
    <p:sldId id="441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5" Type="http://schemas.openxmlformats.org/officeDocument/2006/relationships/customXml" Target="../customXml/item5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9D774-0EA5-41EE-ADDC-05936C823D37}" type="datetimeFigureOut">
              <a:rPr lang="sv-SE" smtClean="0"/>
              <a:t>2023-09-05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13600-E852-439E-A4DB-FE1CC2A87D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2085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u="none" dirty="0"/>
              <a:t>Tanja.</a:t>
            </a:r>
            <a:br>
              <a:rPr lang="sv-SE" u="none" dirty="0"/>
            </a:br>
            <a:r>
              <a:rPr lang="sv-SE" u="none" dirty="0"/>
              <a:t>Samordnad</a:t>
            </a:r>
            <a:r>
              <a:rPr lang="sv-SE" u="none" baseline="0" dirty="0"/>
              <a:t> planering är m</a:t>
            </a:r>
            <a:r>
              <a:rPr lang="sv-SE" u="none" dirty="0"/>
              <a:t>er</a:t>
            </a:r>
            <a:r>
              <a:rPr lang="sv-SE" u="none" baseline="0" dirty="0"/>
              <a:t> än bara </a:t>
            </a:r>
            <a:r>
              <a:rPr lang="sv-SE" u="none" baseline="0" dirty="0" err="1"/>
              <a:t>Lifecare</a:t>
            </a:r>
            <a:r>
              <a:rPr lang="sv-SE" u="none" baseline="0" dirty="0"/>
              <a:t> SP; Det är endast ett namn på det system vi använder. </a:t>
            </a:r>
            <a:endParaRPr lang="sv-SE" u="none" dirty="0"/>
          </a:p>
          <a:p>
            <a:r>
              <a:rPr lang="sv-SE" u="none" dirty="0"/>
              <a:t>Det inkluderar</a:t>
            </a:r>
            <a:r>
              <a:rPr lang="sv-SE" u="none" baseline="0" dirty="0"/>
              <a:t> i praktiken allt detta. </a:t>
            </a:r>
          </a:p>
          <a:p>
            <a:endParaRPr lang="sv-SE" u="none" dirty="0"/>
          </a:p>
          <a:p>
            <a:r>
              <a:rPr lang="sv-SE" u="none" dirty="0"/>
              <a:t>Idag</a:t>
            </a:r>
            <a:r>
              <a:rPr lang="sv-SE" u="none" baseline="0" dirty="0"/>
              <a:t> ska vi fokusera på </a:t>
            </a:r>
            <a:r>
              <a:rPr lang="sv-SE" u="none" baseline="0" dirty="0" err="1"/>
              <a:t>ffa</a:t>
            </a:r>
            <a:r>
              <a:rPr lang="sv-SE" u="none" baseline="0" dirty="0"/>
              <a:t> utskrivningsprocessen eftersom att det är där vi har störst flöden. Kommer även att prata om SIP som är en del av slutenvårdsprocessen men som också kan vara en fristående del i öppenvården oberoende av slutenvårdstillfälle. </a:t>
            </a:r>
            <a:endParaRPr lang="sv-SE" u="none" dirty="0"/>
          </a:p>
          <a:p>
            <a:endParaRPr lang="sv-SE" u="non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0CB7F7-2DE7-442F-B621-87F2D8E04FE8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777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u="none" dirty="0"/>
              <a:t>Tanja.</a:t>
            </a:r>
            <a:br>
              <a:rPr lang="sv-SE" u="none" dirty="0"/>
            </a:br>
            <a:r>
              <a:rPr lang="sv-SE" u="none" dirty="0"/>
              <a:t>Samordnad</a:t>
            </a:r>
            <a:r>
              <a:rPr lang="sv-SE" u="none" baseline="0" dirty="0"/>
              <a:t> planering är m</a:t>
            </a:r>
            <a:r>
              <a:rPr lang="sv-SE" u="none" dirty="0"/>
              <a:t>er</a:t>
            </a:r>
            <a:r>
              <a:rPr lang="sv-SE" u="none" baseline="0" dirty="0"/>
              <a:t> än bara </a:t>
            </a:r>
            <a:r>
              <a:rPr lang="sv-SE" u="none" baseline="0" dirty="0" err="1"/>
              <a:t>Lifecare</a:t>
            </a:r>
            <a:r>
              <a:rPr lang="sv-SE" u="none" baseline="0" dirty="0"/>
              <a:t> SP; Det är endast ett namn på det system vi använder. </a:t>
            </a:r>
            <a:endParaRPr lang="sv-SE" u="none" dirty="0"/>
          </a:p>
          <a:p>
            <a:r>
              <a:rPr lang="sv-SE" u="none" dirty="0"/>
              <a:t>Det inkluderar</a:t>
            </a:r>
            <a:r>
              <a:rPr lang="sv-SE" u="none" baseline="0" dirty="0"/>
              <a:t> i praktiken allt detta. </a:t>
            </a:r>
          </a:p>
          <a:p>
            <a:endParaRPr lang="sv-SE" u="none" dirty="0"/>
          </a:p>
          <a:p>
            <a:r>
              <a:rPr lang="sv-SE" u="none" dirty="0"/>
              <a:t>Idag</a:t>
            </a:r>
            <a:r>
              <a:rPr lang="sv-SE" u="none" baseline="0" dirty="0"/>
              <a:t> ska vi fokusera på </a:t>
            </a:r>
            <a:r>
              <a:rPr lang="sv-SE" u="none" baseline="0" dirty="0" err="1"/>
              <a:t>ffa</a:t>
            </a:r>
            <a:r>
              <a:rPr lang="sv-SE" u="none" baseline="0" dirty="0"/>
              <a:t> utskrivningsprocessen eftersom att det är där vi har störst flöden. Kommer även att prata om SIP som är en del av slutenvårdsprocessen men som också kan vara en fristående del i öppenvården oberoende av slutenvårdstillfälle. </a:t>
            </a:r>
            <a:endParaRPr lang="sv-SE" u="none" dirty="0"/>
          </a:p>
          <a:p>
            <a:endParaRPr lang="sv-SE" u="non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0CB7F7-2DE7-442F-B621-87F2D8E04FE8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6567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u="none" dirty="0"/>
              <a:t>Tanja.</a:t>
            </a:r>
            <a:br>
              <a:rPr lang="sv-SE" u="none" dirty="0"/>
            </a:br>
            <a:r>
              <a:rPr lang="sv-SE" u="none" dirty="0"/>
              <a:t>Samordnad</a:t>
            </a:r>
            <a:r>
              <a:rPr lang="sv-SE" u="none" baseline="0" dirty="0"/>
              <a:t> planering är m</a:t>
            </a:r>
            <a:r>
              <a:rPr lang="sv-SE" u="none" dirty="0"/>
              <a:t>er</a:t>
            </a:r>
            <a:r>
              <a:rPr lang="sv-SE" u="none" baseline="0" dirty="0"/>
              <a:t> än bara </a:t>
            </a:r>
            <a:r>
              <a:rPr lang="sv-SE" u="none" baseline="0" dirty="0" err="1"/>
              <a:t>Lifecare</a:t>
            </a:r>
            <a:r>
              <a:rPr lang="sv-SE" u="none" baseline="0" dirty="0"/>
              <a:t> SP; Det är endast ett namn på det system vi använder. </a:t>
            </a:r>
            <a:endParaRPr lang="sv-SE" u="none" dirty="0"/>
          </a:p>
          <a:p>
            <a:r>
              <a:rPr lang="sv-SE" u="none" dirty="0"/>
              <a:t>Det inkluderar</a:t>
            </a:r>
            <a:r>
              <a:rPr lang="sv-SE" u="none" baseline="0" dirty="0"/>
              <a:t> i praktiken allt detta. </a:t>
            </a:r>
          </a:p>
          <a:p>
            <a:endParaRPr lang="sv-SE" u="none" dirty="0"/>
          </a:p>
          <a:p>
            <a:r>
              <a:rPr lang="sv-SE" u="none" dirty="0"/>
              <a:t>Idag</a:t>
            </a:r>
            <a:r>
              <a:rPr lang="sv-SE" u="none" baseline="0" dirty="0"/>
              <a:t> ska vi fokusera på </a:t>
            </a:r>
            <a:r>
              <a:rPr lang="sv-SE" u="none" baseline="0" dirty="0" err="1"/>
              <a:t>ffa</a:t>
            </a:r>
            <a:r>
              <a:rPr lang="sv-SE" u="none" baseline="0" dirty="0"/>
              <a:t> utskrivningsprocessen eftersom att det är där vi har störst flöden. Kommer även att prata om SIP som är en del av slutenvårdsprocessen men som också kan vara en fristående del i öppenvården oberoende av slutenvårdstillfälle. </a:t>
            </a:r>
            <a:endParaRPr lang="sv-SE" u="none" dirty="0"/>
          </a:p>
          <a:p>
            <a:endParaRPr lang="sv-SE" u="non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0CB7F7-2DE7-442F-B621-87F2D8E04FE8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5395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u="none" dirty="0"/>
              <a:t>Tanja.</a:t>
            </a:r>
            <a:br>
              <a:rPr lang="sv-SE" u="none" dirty="0"/>
            </a:br>
            <a:r>
              <a:rPr lang="sv-SE" u="none" dirty="0"/>
              <a:t>Samordnad</a:t>
            </a:r>
            <a:r>
              <a:rPr lang="sv-SE" u="none" baseline="0" dirty="0"/>
              <a:t> planering är m</a:t>
            </a:r>
            <a:r>
              <a:rPr lang="sv-SE" u="none" dirty="0"/>
              <a:t>er</a:t>
            </a:r>
            <a:r>
              <a:rPr lang="sv-SE" u="none" baseline="0" dirty="0"/>
              <a:t> än bara </a:t>
            </a:r>
            <a:r>
              <a:rPr lang="sv-SE" u="none" baseline="0" dirty="0" err="1"/>
              <a:t>Lifecare</a:t>
            </a:r>
            <a:r>
              <a:rPr lang="sv-SE" u="none" baseline="0" dirty="0"/>
              <a:t> SP; Det är endast ett namn på det system vi använder. </a:t>
            </a:r>
            <a:endParaRPr lang="sv-SE" u="none" dirty="0"/>
          </a:p>
          <a:p>
            <a:r>
              <a:rPr lang="sv-SE" u="none" dirty="0"/>
              <a:t>Det inkluderar</a:t>
            </a:r>
            <a:r>
              <a:rPr lang="sv-SE" u="none" baseline="0" dirty="0"/>
              <a:t> i praktiken allt detta. </a:t>
            </a:r>
          </a:p>
          <a:p>
            <a:endParaRPr lang="sv-SE" u="none" dirty="0"/>
          </a:p>
          <a:p>
            <a:r>
              <a:rPr lang="sv-SE" u="none" dirty="0"/>
              <a:t>Idag</a:t>
            </a:r>
            <a:r>
              <a:rPr lang="sv-SE" u="none" baseline="0" dirty="0"/>
              <a:t> ska vi fokusera på </a:t>
            </a:r>
            <a:r>
              <a:rPr lang="sv-SE" u="none" baseline="0" dirty="0" err="1"/>
              <a:t>ffa</a:t>
            </a:r>
            <a:r>
              <a:rPr lang="sv-SE" u="none" baseline="0" dirty="0"/>
              <a:t> utskrivningsprocessen eftersom att det är där vi har störst flöden. Kommer även att prata om SIP som är en del av slutenvårdsprocessen men som också kan vara en fristående del i öppenvården oberoende av slutenvårdstillfälle. </a:t>
            </a:r>
            <a:endParaRPr lang="sv-SE" u="none" dirty="0"/>
          </a:p>
          <a:p>
            <a:endParaRPr lang="sv-SE" u="non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0CB7F7-2DE7-442F-B621-87F2D8E04FE8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1472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u="none" dirty="0"/>
              <a:t>Tanja.</a:t>
            </a:r>
            <a:br>
              <a:rPr lang="sv-SE" u="none" dirty="0"/>
            </a:br>
            <a:r>
              <a:rPr lang="sv-SE" u="none" dirty="0"/>
              <a:t>Samordnad</a:t>
            </a:r>
            <a:r>
              <a:rPr lang="sv-SE" u="none" baseline="0" dirty="0"/>
              <a:t> planering är m</a:t>
            </a:r>
            <a:r>
              <a:rPr lang="sv-SE" u="none" dirty="0"/>
              <a:t>er</a:t>
            </a:r>
            <a:r>
              <a:rPr lang="sv-SE" u="none" baseline="0" dirty="0"/>
              <a:t> än bara </a:t>
            </a:r>
            <a:r>
              <a:rPr lang="sv-SE" u="none" baseline="0" dirty="0" err="1"/>
              <a:t>Lifecare</a:t>
            </a:r>
            <a:r>
              <a:rPr lang="sv-SE" u="none" baseline="0" dirty="0"/>
              <a:t> SP; Det är endast ett namn på det system vi använder. </a:t>
            </a:r>
            <a:endParaRPr lang="sv-SE" u="none" dirty="0"/>
          </a:p>
          <a:p>
            <a:r>
              <a:rPr lang="sv-SE" u="none" dirty="0"/>
              <a:t>Det inkluderar</a:t>
            </a:r>
            <a:r>
              <a:rPr lang="sv-SE" u="none" baseline="0" dirty="0"/>
              <a:t> i praktiken allt detta. </a:t>
            </a:r>
          </a:p>
          <a:p>
            <a:endParaRPr lang="sv-SE" u="none" dirty="0"/>
          </a:p>
          <a:p>
            <a:r>
              <a:rPr lang="sv-SE" u="none" dirty="0"/>
              <a:t>Idag</a:t>
            </a:r>
            <a:r>
              <a:rPr lang="sv-SE" u="none" baseline="0" dirty="0"/>
              <a:t> ska vi fokusera på </a:t>
            </a:r>
            <a:r>
              <a:rPr lang="sv-SE" u="none" baseline="0" dirty="0" err="1"/>
              <a:t>ffa</a:t>
            </a:r>
            <a:r>
              <a:rPr lang="sv-SE" u="none" baseline="0" dirty="0"/>
              <a:t> utskrivningsprocessen eftersom att det är där vi har störst flöden. Kommer även att prata om SIP som är en del av slutenvårdsprocessen men som också kan vara en fristående del i öppenvården oberoende av slutenvårdstillfälle. </a:t>
            </a:r>
            <a:endParaRPr lang="sv-SE" u="none" dirty="0"/>
          </a:p>
          <a:p>
            <a:endParaRPr lang="sv-SE" u="non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0CB7F7-2DE7-442F-B621-87F2D8E04FE8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6591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u="none" dirty="0"/>
              <a:t>Tanja.</a:t>
            </a:r>
            <a:br>
              <a:rPr lang="sv-SE" u="none" dirty="0"/>
            </a:br>
            <a:r>
              <a:rPr lang="sv-SE" u="none" dirty="0"/>
              <a:t>Samordnad</a:t>
            </a:r>
            <a:r>
              <a:rPr lang="sv-SE" u="none" baseline="0" dirty="0"/>
              <a:t> planering är m</a:t>
            </a:r>
            <a:r>
              <a:rPr lang="sv-SE" u="none" dirty="0"/>
              <a:t>er</a:t>
            </a:r>
            <a:r>
              <a:rPr lang="sv-SE" u="none" baseline="0" dirty="0"/>
              <a:t> än bara </a:t>
            </a:r>
            <a:r>
              <a:rPr lang="sv-SE" u="none" baseline="0" dirty="0" err="1"/>
              <a:t>Lifecare</a:t>
            </a:r>
            <a:r>
              <a:rPr lang="sv-SE" u="none" baseline="0" dirty="0"/>
              <a:t> SP; Det är endast ett namn på det system vi använder. </a:t>
            </a:r>
            <a:endParaRPr lang="sv-SE" u="none" dirty="0"/>
          </a:p>
          <a:p>
            <a:r>
              <a:rPr lang="sv-SE" u="none" dirty="0"/>
              <a:t>Det inkluderar</a:t>
            </a:r>
            <a:r>
              <a:rPr lang="sv-SE" u="none" baseline="0" dirty="0"/>
              <a:t> i praktiken allt detta. </a:t>
            </a:r>
          </a:p>
          <a:p>
            <a:endParaRPr lang="sv-SE" u="none" dirty="0"/>
          </a:p>
          <a:p>
            <a:r>
              <a:rPr lang="sv-SE" u="none" dirty="0"/>
              <a:t>Idag</a:t>
            </a:r>
            <a:r>
              <a:rPr lang="sv-SE" u="none" baseline="0" dirty="0"/>
              <a:t> ska vi fokusera på </a:t>
            </a:r>
            <a:r>
              <a:rPr lang="sv-SE" u="none" baseline="0" dirty="0" err="1"/>
              <a:t>ffa</a:t>
            </a:r>
            <a:r>
              <a:rPr lang="sv-SE" u="none" baseline="0" dirty="0"/>
              <a:t> utskrivningsprocessen eftersom att det är där vi har störst flöden. Kommer även att prata om SIP som är en del av slutenvårdsprocessen men som också kan vara en fristående del i öppenvården oberoende av slutenvårdstillfälle. </a:t>
            </a:r>
            <a:endParaRPr lang="sv-SE" u="none" dirty="0"/>
          </a:p>
          <a:p>
            <a:endParaRPr lang="sv-SE" u="non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0CB7F7-2DE7-442F-B621-87F2D8E04FE8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4534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u="none" dirty="0"/>
              <a:t>Tanja.</a:t>
            </a:r>
            <a:br>
              <a:rPr lang="sv-SE" u="none" dirty="0"/>
            </a:br>
            <a:r>
              <a:rPr lang="sv-SE" u="none" dirty="0"/>
              <a:t>Samordnad</a:t>
            </a:r>
            <a:r>
              <a:rPr lang="sv-SE" u="none" baseline="0" dirty="0"/>
              <a:t> planering är m</a:t>
            </a:r>
            <a:r>
              <a:rPr lang="sv-SE" u="none" dirty="0"/>
              <a:t>er</a:t>
            </a:r>
            <a:r>
              <a:rPr lang="sv-SE" u="none" baseline="0" dirty="0"/>
              <a:t> än bara </a:t>
            </a:r>
            <a:r>
              <a:rPr lang="sv-SE" u="none" baseline="0" dirty="0" err="1"/>
              <a:t>Lifecare</a:t>
            </a:r>
            <a:r>
              <a:rPr lang="sv-SE" u="none" baseline="0" dirty="0"/>
              <a:t> SP; Det är endast ett namn på det system vi använder. </a:t>
            </a:r>
            <a:endParaRPr lang="sv-SE" u="none" dirty="0"/>
          </a:p>
          <a:p>
            <a:r>
              <a:rPr lang="sv-SE" u="none" dirty="0"/>
              <a:t>Det inkluderar</a:t>
            </a:r>
            <a:r>
              <a:rPr lang="sv-SE" u="none" baseline="0" dirty="0"/>
              <a:t> i praktiken allt detta. </a:t>
            </a:r>
          </a:p>
          <a:p>
            <a:endParaRPr lang="sv-SE" u="none" dirty="0"/>
          </a:p>
          <a:p>
            <a:r>
              <a:rPr lang="sv-SE" u="none" dirty="0"/>
              <a:t>Idag</a:t>
            </a:r>
            <a:r>
              <a:rPr lang="sv-SE" u="none" baseline="0" dirty="0"/>
              <a:t> ska vi fokusera på </a:t>
            </a:r>
            <a:r>
              <a:rPr lang="sv-SE" u="none" baseline="0" dirty="0" err="1"/>
              <a:t>ffa</a:t>
            </a:r>
            <a:r>
              <a:rPr lang="sv-SE" u="none" baseline="0" dirty="0"/>
              <a:t> utskrivningsprocessen eftersom att det är där vi har störst flöden. Kommer även att prata om SIP som är en del av slutenvårdsprocessen men som också kan vara en fristående del i öppenvården oberoende av slutenvårdstillfälle. </a:t>
            </a:r>
            <a:endParaRPr lang="sv-SE" u="none" dirty="0"/>
          </a:p>
          <a:p>
            <a:endParaRPr lang="sv-SE" u="non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0CB7F7-2DE7-442F-B621-87F2D8E04FE8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6091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u="none" dirty="0"/>
              <a:t>Tanja.</a:t>
            </a:r>
            <a:br>
              <a:rPr lang="sv-SE" u="none" dirty="0"/>
            </a:br>
            <a:r>
              <a:rPr lang="sv-SE" u="none" dirty="0"/>
              <a:t>Samordnad</a:t>
            </a:r>
            <a:r>
              <a:rPr lang="sv-SE" u="none" baseline="0" dirty="0"/>
              <a:t> planering är m</a:t>
            </a:r>
            <a:r>
              <a:rPr lang="sv-SE" u="none" dirty="0"/>
              <a:t>er</a:t>
            </a:r>
            <a:r>
              <a:rPr lang="sv-SE" u="none" baseline="0" dirty="0"/>
              <a:t> än bara </a:t>
            </a:r>
            <a:r>
              <a:rPr lang="sv-SE" u="none" baseline="0" dirty="0" err="1"/>
              <a:t>Lifecare</a:t>
            </a:r>
            <a:r>
              <a:rPr lang="sv-SE" u="none" baseline="0" dirty="0"/>
              <a:t> SP; Det är endast ett namn på det system vi använder. </a:t>
            </a:r>
            <a:endParaRPr lang="sv-SE" u="none" dirty="0"/>
          </a:p>
          <a:p>
            <a:r>
              <a:rPr lang="sv-SE" u="none" dirty="0"/>
              <a:t>Det inkluderar</a:t>
            </a:r>
            <a:r>
              <a:rPr lang="sv-SE" u="none" baseline="0" dirty="0"/>
              <a:t> i praktiken allt detta. </a:t>
            </a:r>
          </a:p>
          <a:p>
            <a:endParaRPr lang="sv-SE" u="none" dirty="0"/>
          </a:p>
          <a:p>
            <a:r>
              <a:rPr lang="sv-SE" u="none" dirty="0"/>
              <a:t>Idag</a:t>
            </a:r>
            <a:r>
              <a:rPr lang="sv-SE" u="none" baseline="0" dirty="0"/>
              <a:t> ska vi fokusera på </a:t>
            </a:r>
            <a:r>
              <a:rPr lang="sv-SE" u="none" baseline="0" dirty="0" err="1"/>
              <a:t>ffa</a:t>
            </a:r>
            <a:r>
              <a:rPr lang="sv-SE" u="none" baseline="0" dirty="0"/>
              <a:t> utskrivningsprocessen eftersom att det är där vi har störst flöden. Kommer även att prata om SIP som är en del av slutenvårdsprocessen men som också kan vara en fristående del i öppenvården oberoende av slutenvårdstillfälle. </a:t>
            </a:r>
            <a:endParaRPr lang="sv-SE" u="none" dirty="0"/>
          </a:p>
          <a:p>
            <a:endParaRPr lang="sv-SE" u="non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0CB7F7-2DE7-442F-B621-87F2D8E04FE8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4098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u="none" dirty="0"/>
              <a:t>Tanja.</a:t>
            </a:r>
            <a:br>
              <a:rPr lang="sv-SE" u="none" dirty="0"/>
            </a:br>
            <a:r>
              <a:rPr lang="sv-SE" u="none" dirty="0"/>
              <a:t>Samordnad</a:t>
            </a:r>
            <a:r>
              <a:rPr lang="sv-SE" u="none" baseline="0" dirty="0"/>
              <a:t> planering är m</a:t>
            </a:r>
            <a:r>
              <a:rPr lang="sv-SE" u="none" dirty="0"/>
              <a:t>er</a:t>
            </a:r>
            <a:r>
              <a:rPr lang="sv-SE" u="none" baseline="0" dirty="0"/>
              <a:t> än bara </a:t>
            </a:r>
            <a:r>
              <a:rPr lang="sv-SE" u="none" baseline="0" dirty="0" err="1"/>
              <a:t>Lifecare</a:t>
            </a:r>
            <a:r>
              <a:rPr lang="sv-SE" u="none" baseline="0" dirty="0"/>
              <a:t> SP; Det är endast ett namn på det system vi använder. </a:t>
            </a:r>
            <a:endParaRPr lang="sv-SE" u="none" dirty="0"/>
          </a:p>
          <a:p>
            <a:r>
              <a:rPr lang="sv-SE" u="none" dirty="0"/>
              <a:t>Det inkluderar</a:t>
            </a:r>
            <a:r>
              <a:rPr lang="sv-SE" u="none" baseline="0" dirty="0"/>
              <a:t> i praktiken allt detta. </a:t>
            </a:r>
          </a:p>
          <a:p>
            <a:endParaRPr lang="sv-SE" u="none" dirty="0"/>
          </a:p>
          <a:p>
            <a:r>
              <a:rPr lang="sv-SE" u="none" dirty="0"/>
              <a:t>Idag</a:t>
            </a:r>
            <a:r>
              <a:rPr lang="sv-SE" u="none" baseline="0" dirty="0"/>
              <a:t> ska vi fokusera på </a:t>
            </a:r>
            <a:r>
              <a:rPr lang="sv-SE" u="none" baseline="0" dirty="0" err="1"/>
              <a:t>ffa</a:t>
            </a:r>
            <a:r>
              <a:rPr lang="sv-SE" u="none" baseline="0" dirty="0"/>
              <a:t> utskrivningsprocessen eftersom att det är där vi har störst flöden. Kommer även att prata om SIP som är en del av slutenvårdsprocessen men som också kan vara en fristående del i öppenvården oberoende av slutenvårdstillfälle. </a:t>
            </a:r>
            <a:endParaRPr lang="sv-SE" u="none" dirty="0"/>
          </a:p>
          <a:p>
            <a:endParaRPr lang="sv-SE" u="non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0CB7F7-2DE7-442F-B621-87F2D8E04FE8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9999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u="none" dirty="0"/>
              <a:t>Tanja.</a:t>
            </a:r>
            <a:br>
              <a:rPr lang="sv-SE" u="none" dirty="0"/>
            </a:br>
            <a:r>
              <a:rPr lang="sv-SE" u="none" dirty="0"/>
              <a:t>Samordnad</a:t>
            </a:r>
            <a:r>
              <a:rPr lang="sv-SE" u="none" baseline="0" dirty="0"/>
              <a:t> planering är m</a:t>
            </a:r>
            <a:r>
              <a:rPr lang="sv-SE" u="none" dirty="0"/>
              <a:t>er</a:t>
            </a:r>
            <a:r>
              <a:rPr lang="sv-SE" u="none" baseline="0" dirty="0"/>
              <a:t> än bara </a:t>
            </a:r>
            <a:r>
              <a:rPr lang="sv-SE" u="none" baseline="0" dirty="0" err="1"/>
              <a:t>Lifecare</a:t>
            </a:r>
            <a:r>
              <a:rPr lang="sv-SE" u="none" baseline="0" dirty="0"/>
              <a:t> SP; Det är endast ett namn på det system vi använder. </a:t>
            </a:r>
            <a:endParaRPr lang="sv-SE" u="none" dirty="0"/>
          </a:p>
          <a:p>
            <a:r>
              <a:rPr lang="sv-SE" u="none" dirty="0"/>
              <a:t>Det inkluderar</a:t>
            </a:r>
            <a:r>
              <a:rPr lang="sv-SE" u="none" baseline="0" dirty="0"/>
              <a:t> i praktiken allt detta. </a:t>
            </a:r>
          </a:p>
          <a:p>
            <a:endParaRPr lang="sv-SE" u="none" dirty="0"/>
          </a:p>
          <a:p>
            <a:r>
              <a:rPr lang="sv-SE" u="none" dirty="0"/>
              <a:t>Idag</a:t>
            </a:r>
            <a:r>
              <a:rPr lang="sv-SE" u="none" baseline="0" dirty="0"/>
              <a:t> ska vi fokusera på </a:t>
            </a:r>
            <a:r>
              <a:rPr lang="sv-SE" u="none" baseline="0" dirty="0" err="1"/>
              <a:t>ffa</a:t>
            </a:r>
            <a:r>
              <a:rPr lang="sv-SE" u="none" baseline="0" dirty="0"/>
              <a:t> utskrivningsprocessen eftersom att det är där vi har störst flöden. Kommer även att prata om SIP som är en del av slutenvårdsprocessen men som också kan vara en fristående del i öppenvården oberoende av slutenvårdstillfälle. </a:t>
            </a:r>
            <a:endParaRPr lang="sv-SE" u="none" dirty="0"/>
          </a:p>
          <a:p>
            <a:endParaRPr lang="sv-SE" u="non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0CB7F7-2DE7-442F-B621-87F2D8E04FE8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5749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u="none" dirty="0"/>
              <a:t>Tanja.</a:t>
            </a:r>
            <a:br>
              <a:rPr lang="sv-SE" u="none" dirty="0"/>
            </a:br>
            <a:r>
              <a:rPr lang="sv-SE" u="none" dirty="0"/>
              <a:t>Samordnad</a:t>
            </a:r>
            <a:r>
              <a:rPr lang="sv-SE" u="none" baseline="0" dirty="0"/>
              <a:t> planering är m</a:t>
            </a:r>
            <a:r>
              <a:rPr lang="sv-SE" u="none" dirty="0"/>
              <a:t>er</a:t>
            </a:r>
            <a:r>
              <a:rPr lang="sv-SE" u="none" baseline="0" dirty="0"/>
              <a:t> än bara </a:t>
            </a:r>
            <a:r>
              <a:rPr lang="sv-SE" u="none" baseline="0" dirty="0" err="1"/>
              <a:t>Lifecare</a:t>
            </a:r>
            <a:r>
              <a:rPr lang="sv-SE" u="none" baseline="0" dirty="0"/>
              <a:t> SP; Det är endast ett namn på det system vi använder. </a:t>
            </a:r>
            <a:endParaRPr lang="sv-SE" u="none" dirty="0"/>
          </a:p>
          <a:p>
            <a:r>
              <a:rPr lang="sv-SE" u="none" dirty="0"/>
              <a:t>Det inkluderar</a:t>
            </a:r>
            <a:r>
              <a:rPr lang="sv-SE" u="none" baseline="0" dirty="0"/>
              <a:t> i praktiken allt detta. </a:t>
            </a:r>
          </a:p>
          <a:p>
            <a:endParaRPr lang="sv-SE" u="none" dirty="0"/>
          </a:p>
          <a:p>
            <a:r>
              <a:rPr lang="sv-SE" u="none" dirty="0"/>
              <a:t>Idag</a:t>
            </a:r>
            <a:r>
              <a:rPr lang="sv-SE" u="none" baseline="0" dirty="0"/>
              <a:t> ska vi fokusera på </a:t>
            </a:r>
            <a:r>
              <a:rPr lang="sv-SE" u="none" baseline="0" dirty="0" err="1"/>
              <a:t>ffa</a:t>
            </a:r>
            <a:r>
              <a:rPr lang="sv-SE" u="none" baseline="0" dirty="0"/>
              <a:t> utskrivningsprocessen eftersom att det är där vi har störst flöden. Kommer även att prata om SIP som är en del av slutenvårdsprocessen men som också kan vara en fristående del i öppenvården oberoende av slutenvårdstillfälle. </a:t>
            </a:r>
            <a:endParaRPr lang="sv-SE" u="none" dirty="0"/>
          </a:p>
          <a:p>
            <a:endParaRPr lang="sv-SE" u="non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0CB7F7-2DE7-442F-B621-87F2D8E04FE8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92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395679" y="2512514"/>
            <a:ext cx="4735528" cy="1369973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867" b="1" kern="0" dirty="0">
                <a:solidFill>
                  <a:srgbClr val="155697"/>
                </a:solidFill>
              </a:rPr>
              <a:t>Skapa ny sida</a:t>
            </a:r>
          </a:p>
          <a:p>
            <a:pPr marL="380990" indent="-380990">
              <a:spcBef>
                <a:spcPts val="213"/>
              </a:spcBef>
            </a:pPr>
            <a:r>
              <a:rPr lang="sv-SE" sz="1600" b="0" u="none" kern="0" dirty="0"/>
              <a:t>I menyn </a:t>
            </a:r>
            <a:r>
              <a:rPr lang="sv-SE" sz="1600" b="1" u="none" kern="0" dirty="0"/>
              <a:t>Start</a:t>
            </a:r>
            <a:r>
              <a:rPr lang="sv-SE" sz="1600" b="1" u="none" kern="0" baseline="0" dirty="0"/>
              <a:t> </a:t>
            </a:r>
            <a:r>
              <a:rPr lang="sv-SE" sz="1600" b="0" u="none" kern="0" baseline="0" dirty="0"/>
              <a:t>hittar du</a:t>
            </a:r>
            <a:r>
              <a:rPr lang="sv-SE" sz="1600" b="1" u="none" kern="0" baseline="0" dirty="0"/>
              <a:t> </a:t>
            </a:r>
            <a:r>
              <a:rPr lang="sv-SE" sz="1600" b="0" i="1" u="none" kern="0" baseline="0" dirty="0"/>
              <a:t>Ny bild</a:t>
            </a:r>
            <a:r>
              <a:rPr lang="sv-SE" sz="1600" b="0" u="none" kern="0" baseline="0" dirty="0"/>
              <a:t>.</a:t>
            </a:r>
            <a:r>
              <a:rPr lang="sv-SE" sz="1600" b="0" u="none" kern="0" dirty="0"/>
              <a:t> </a:t>
            </a:r>
          </a:p>
          <a:p>
            <a:pPr marL="380990" indent="-380990">
              <a:spcBef>
                <a:spcPts val="213"/>
              </a:spcBef>
            </a:pPr>
            <a:r>
              <a:rPr lang="sv-SE" sz="1600" i="0" u="none" kern="0" dirty="0"/>
              <a:t>Klicka på pilen</a:t>
            </a:r>
            <a:r>
              <a:rPr lang="sv-SE" sz="1600" i="0" u="none" kern="0" baseline="0" dirty="0"/>
              <a:t> och välj den </a:t>
            </a:r>
            <a:r>
              <a:rPr lang="sv-SE" sz="1600" i="0" u="none" kern="0" baseline="0" dirty="0" err="1"/>
              <a:t>sidmall</a:t>
            </a:r>
            <a:r>
              <a:rPr lang="sv-SE" sz="1600" i="0" u="none" kern="0" baseline="0" dirty="0"/>
              <a:t> du behöver.</a:t>
            </a:r>
            <a:endParaRPr lang="sv-SE" sz="1867" i="0" u="none" kern="0" baseline="0" dirty="0"/>
          </a:p>
          <a:p>
            <a:endParaRPr lang="sv-SE" sz="1867" i="0" u="none" kern="0" baseline="0" dirty="0"/>
          </a:p>
          <a:p>
            <a:endParaRPr lang="sv-SE" sz="1867" i="0" u="none" kern="0" baseline="0" dirty="0"/>
          </a:p>
          <a:p>
            <a:endParaRPr lang="sv-SE" sz="1867" i="0" u="none" kern="0" baseline="0" dirty="0"/>
          </a:p>
          <a:p>
            <a:pPr marL="304792" marR="0" indent="-304792" algn="l" defTabSz="1015975" rtl="0" eaLnBrk="1" fontAlgn="base" latinLnBrk="0" hangingPunct="1">
              <a:lnSpc>
                <a:spcPct val="100000"/>
              </a:lnSpc>
              <a:spcBef>
                <a:spcPts val="213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600" kern="0" dirty="0"/>
          </a:p>
          <a:p>
            <a:pPr marL="0" indent="0">
              <a:buNone/>
            </a:pPr>
            <a:endParaRPr lang="sv-SE" sz="1600" kern="0" dirty="0"/>
          </a:p>
          <a:p>
            <a:pPr marL="0" indent="0">
              <a:buNone/>
            </a:pPr>
            <a:endParaRPr lang="sv-SE" sz="1600" kern="0" dirty="0"/>
          </a:p>
          <a:p>
            <a:pPr marL="0" indent="0">
              <a:buNone/>
            </a:pPr>
            <a:endParaRPr lang="sv-SE" sz="1600" kern="0" dirty="0"/>
          </a:p>
          <a:p>
            <a:pPr marL="0" indent="0">
              <a:buNone/>
            </a:pPr>
            <a:endParaRPr lang="sv-SE" sz="1600" kern="0" dirty="0"/>
          </a:p>
          <a:p>
            <a:endParaRPr lang="sv-SE" sz="1867" kern="0" dirty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379000" y="775051"/>
            <a:ext cx="7493000" cy="620712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sz="3733" kern="0" dirty="0"/>
              <a:t>Våra nya mallar</a:t>
            </a:r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537768" y="3929353"/>
            <a:ext cx="2349248" cy="1323107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21917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3467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6112464" y="3882486"/>
            <a:ext cx="2349248" cy="1332388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21917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3467" b="0" i="0" u="none" strike="noStrike" cap="none" normalizeH="0" baseline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6001732" y="2512512"/>
            <a:ext cx="6096000" cy="11696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867" b="1" kern="0" dirty="0">
                <a:solidFill>
                  <a:srgbClr val="155697"/>
                </a:solidFill>
              </a:rPr>
              <a:t>Ändra mall på en befintlig sida</a:t>
            </a:r>
          </a:p>
          <a:p>
            <a:pPr marL="228594" indent="-228594">
              <a:spcBef>
                <a:spcPts val="213"/>
              </a:spcBef>
              <a:buFont typeface="Arial" panose="020B0604020202020204" pitchFamily="34" charset="0"/>
              <a:buChar char="•"/>
            </a:pPr>
            <a:r>
              <a:rPr lang="sv-SE" sz="1600" b="0" u="none" kern="0" dirty="0"/>
              <a:t>Markera den sida i presentationen som du </a:t>
            </a:r>
            <a:br>
              <a:rPr lang="sv-SE" sz="1600" b="0" u="none" kern="0" dirty="0"/>
            </a:br>
            <a:r>
              <a:rPr lang="sv-SE" sz="1600" b="0" u="none" kern="0" dirty="0"/>
              <a:t>vill byta </a:t>
            </a:r>
            <a:r>
              <a:rPr lang="sv-SE" sz="1600" b="0" u="none" kern="0" dirty="0" err="1"/>
              <a:t>sidmall</a:t>
            </a:r>
            <a:r>
              <a:rPr lang="sv-SE" sz="1600" b="0" u="none" kern="0" dirty="0"/>
              <a:t> på. </a:t>
            </a:r>
          </a:p>
          <a:p>
            <a:pPr marL="228594" marR="0" indent="-228594" algn="l" defTabSz="1015975" rtl="0" eaLnBrk="1" fontAlgn="base" latinLnBrk="0" hangingPunct="1">
              <a:lnSpc>
                <a:spcPct val="100000"/>
              </a:lnSpc>
              <a:spcBef>
                <a:spcPts val="213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600" b="0" u="none" kern="0" dirty="0"/>
              <a:t>Gå</a:t>
            </a:r>
            <a:r>
              <a:rPr lang="sv-SE" sz="1600" b="0" u="none" kern="0" baseline="0" dirty="0"/>
              <a:t> upp till menyn </a:t>
            </a:r>
            <a:r>
              <a:rPr lang="sv-SE" sz="1600" b="1" u="none" kern="0" dirty="0"/>
              <a:t>Start</a:t>
            </a:r>
            <a:r>
              <a:rPr lang="sv-SE" sz="1600" b="1" u="none" kern="0" baseline="0" dirty="0"/>
              <a:t> </a:t>
            </a:r>
            <a:r>
              <a:rPr lang="sv-SE" sz="1600" b="0" u="none" kern="0" baseline="0" dirty="0"/>
              <a:t>och välj</a:t>
            </a:r>
            <a:r>
              <a:rPr lang="sv-SE" sz="1600" b="1" u="none" kern="0" baseline="0" dirty="0"/>
              <a:t> </a:t>
            </a:r>
            <a:r>
              <a:rPr lang="sv-SE" sz="1600" b="0" i="1" u="none" kern="0" baseline="0" dirty="0"/>
              <a:t>Layout</a:t>
            </a:r>
            <a:r>
              <a:rPr lang="sv-SE" sz="1600" b="0" u="none" kern="0" baseline="0" dirty="0"/>
              <a:t>.</a:t>
            </a:r>
            <a:r>
              <a:rPr lang="sv-SE" sz="1600" b="0" u="none" kern="0" dirty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401989" y="1518696"/>
            <a:ext cx="8559447" cy="92192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213"/>
              </a:spcBef>
              <a:buNone/>
            </a:pPr>
            <a:r>
              <a:rPr lang="sv-SE" sz="1600" b="1" i="0" u="none" kern="0" baseline="0" dirty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867" i="0" u="none" kern="0" baseline="0" dirty="0"/>
          </a:p>
        </p:txBody>
      </p:sp>
    </p:spTree>
    <p:extLst>
      <p:ext uri="{BB962C8B-B14F-4D97-AF65-F5344CB8AC3E}">
        <p14:creationId xmlns:p14="http://schemas.microsoft.com/office/powerpoint/2010/main" val="114210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11289"/>
            <a:ext cx="12192000" cy="68692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969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692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16002" y="979488"/>
            <a:ext cx="4787900" cy="2754312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368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167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758670" y="1445778"/>
            <a:ext cx="8663873" cy="1348671"/>
          </a:xfrm>
          <a:prstGeom prst="rect">
            <a:avLst/>
          </a:prstGeom>
        </p:spPr>
        <p:txBody>
          <a:bodyPr anchor="b"/>
          <a:lstStyle>
            <a:lvl1pPr algn="ctr">
              <a:defRPr sz="4267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758670" y="2836653"/>
            <a:ext cx="8674663" cy="9180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667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33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33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33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094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2123630" y="512494"/>
            <a:ext cx="7970793" cy="1112021"/>
          </a:xfrm>
          <a:prstGeom prst="rect">
            <a:avLst/>
          </a:prstGeom>
        </p:spPr>
        <p:txBody>
          <a:bodyPr anchor="b" anchorCtr="0"/>
          <a:lstStyle>
            <a:lvl1pPr>
              <a:defRPr sz="3200" b="1" baseline="0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2123629" y="1753272"/>
            <a:ext cx="7970795" cy="4065445"/>
          </a:xfrm>
          <a:prstGeom prst="rect">
            <a:avLst/>
          </a:prstGeom>
        </p:spPr>
        <p:txBody>
          <a:bodyPr/>
          <a:lstStyle>
            <a:lvl1pPr marL="380990" indent="-380990">
              <a:lnSpc>
                <a:spcPct val="110000"/>
              </a:lnSpc>
              <a:spcBef>
                <a:spcPts val="1067"/>
              </a:spcBef>
              <a:buFont typeface="Arial" panose="020B0604020202020204" pitchFamily="34" charset="0"/>
              <a:buChar char="•"/>
              <a:defRPr sz="2133">
                <a:latin typeface="+mn-lt"/>
              </a:defRPr>
            </a:lvl1pPr>
            <a:lvl2pPr marL="1096406" indent="-380990">
              <a:buFont typeface="Arial" panose="020B0604020202020204" pitchFamily="34" charset="0"/>
              <a:buChar char="•"/>
              <a:defRPr sz="2133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6183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12712" y="474134"/>
            <a:ext cx="9223021" cy="534458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1067"/>
              </a:spcBef>
              <a:buFont typeface="Arial" panose="020B0604020202020204" pitchFamily="34" charset="0"/>
              <a:buNone/>
              <a:defRPr sz="2133">
                <a:latin typeface="+mn-lt"/>
              </a:defRPr>
            </a:lvl1pPr>
            <a:lvl2pPr marL="1096406" indent="-380990">
              <a:buFont typeface="Arial" panose="020B0604020202020204" pitchFamily="34" charset="0"/>
              <a:buChar char="•"/>
              <a:defRPr sz="2133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5273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7325992" y="585391"/>
            <a:ext cx="4263601" cy="810107"/>
          </a:xfrm>
          <a:prstGeom prst="rect">
            <a:avLst/>
          </a:prstGeom>
        </p:spPr>
        <p:txBody>
          <a:bodyPr anchor="b" anchorCtr="0"/>
          <a:lstStyle>
            <a:lvl1pPr>
              <a:defRPr sz="2667" b="1" baseline="0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701310" y="587023"/>
            <a:ext cx="6505996" cy="523169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67"/>
              </a:spcBef>
              <a:buFont typeface="Arial" panose="020B0604020202020204" pitchFamily="34" charset="0"/>
              <a:buNone/>
              <a:defRPr sz="2133" baseline="0">
                <a:latin typeface="+mn-lt"/>
              </a:defRPr>
            </a:lvl1pPr>
            <a:lvl2pPr marL="715415" indent="0">
              <a:buNone/>
              <a:defRPr sz="2133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7325989" y="1420750"/>
            <a:ext cx="4283384" cy="4397967"/>
          </a:xfrm>
          <a:prstGeom prst="rect">
            <a:avLst/>
          </a:prstGeom>
        </p:spPr>
        <p:txBody>
          <a:bodyPr/>
          <a:lstStyle>
            <a:lvl1pPr marL="380990" indent="-380990">
              <a:lnSpc>
                <a:spcPct val="110000"/>
              </a:lnSpc>
              <a:spcBef>
                <a:spcPts val="1067"/>
              </a:spcBef>
              <a:buFont typeface="Arial" panose="020B0604020202020204" pitchFamily="34" charset="0"/>
              <a:buChar char="•"/>
              <a:defRPr sz="2133">
                <a:latin typeface="+mn-lt"/>
              </a:defRPr>
            </a:lvl1pPr>
            <a:lvl2pPr marL="1096406" indent="-380990">
              <a:buFont typeface="Arial" panose="020B0604020202020204" pitchFamily="34" charset="0"/>
              <a:buChar char="•"/>
              <a:defRPr sz="2133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6402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660401" y="3447962"/>
            <a:ext cx="2679700" cy="1221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467" dirty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18000" y="345260"/>
            <a:ext cx="7061200" cy="1100517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3810000" cy="68580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4312519" y="1557868"/>
            <a:ext cx="7066920" cy="4260851"/>
          </a:xfrm>
          <a:prstGeom prst="rect">
            <a:avLst/>
          </a:prstGeom>
        </p:spPr>
        <p:txBody>
          <a:bodyPr/>
          <a:lstStyle>
            <a:lvl1pPr marL="380990" indent="-380990">
              <a:lnSpc>
                <a:spcPct val="110000"/>
              </a:lnSpc>
              <a:spcBef>
                <a:spcPts val="1067"/>
              </a:spcBef>
              <a:buFont typeface="Arial" panose="020B0604020202020204" pitchFamily="34" charset="0"/>
              <a:buChar char="•"/>
              <a:defRPr sz="2133">
                <a:latin typeface="+mn-lt"/>
              </a:defRPr>
            </a:lvl1pPr>
            <a:lvl2pPr marL="1096406" indent="-380990">
              <a:buFont typeface="Arial" panose="020B0604020202020204" pitchFamily="34" charset="0"/>
              <a:buChar char="•"/>
              <a:defRPr sz="2133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2915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96597" y="464400"/>
            <a:ext cx="10066696" cy="990213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910948" y="1677120"/>
            <a:ext cx="4742899" cy="4125861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5912143" y="1712938"/>
            <a:ext cx="30504" cy="4075693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6220396" y="1677120"/>
            <a:ext cx="4742899" cy="4125861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2879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96598" y="330070"/>
            <a:ext cx="10081045" cy="103327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910947" y="2196262"/>
            <a:ext cx="4886396" cy="3599271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892619" y="1391078"/>
            <a:ext cx="4936352" cy="641349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6073425" y="2198547"/>
            <a:ext cx="4920867" cy="3599271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6086639" y="1393363"/>
            <a:ext cx="4907652" cy="641349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903111" y="2122311"/>
            <a:ext cx="4921956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6073425" y="2122311"/>
            <a:ext cx="4921956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31234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4991778"/>
            <a:ext cx="7315200" cy="804333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89717" y="4420272"/>
            <a:ext cx="7315200" cy="567267"/>
          </a:xfrm>
          <a:prstGeom prst="rect">
            <a:avLst/>
          </a:prstGeom>
        </p:spPr>
        <p:txBody>
          <a:bodyPr anchor="b" anchorCtr="0"/>
          <a:lstStyle>
            <a:lvl1pPr>
              <a:defRPr sz="2133"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2412369" y="451554"/>
            <a:ext cx="7273497" cy="3906445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90082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239184" y="6308725"/>
            <a:ext cx="278341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767" tIns="61384" rIns="122767" bIns="61384" anchor="ctr"/>
          <a:lstStyle/>
          <a:p>
            <a:pPr defTabSz="1015975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sv-SE" sz="800" dirty="0">
                <a:solidFill>
                  <a:srgbClr val="969696"/>
                </a:solidFill>
              </a:rPr>
            </a:br>
            <a:endParaRPr lang="sv-SE" sz="8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4030" y="6091679"/>
            <a:ext cx="2049983" cy="43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41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/>
  <p:txStyles>
    <p:titleStyle>
      <a:lvl1pPr algn="l" defTabSz="1015975" rtl="0" eaLnBrk="1" fontAlgn="base" hangingPunct="1">
        <a:spcBef>
          <a:spcPct val="0"/>
        </a:spcBef>
        <a:spcAft>
          <a:spcPct val="0"/>
        </a:spcAft>
        <a:defRPr sz="3733">
          <a:solidFill>
            <a:schemeClr val="tx2"/>
          </a:solidFill>
          <a:latin typeface="+mj-lt"/>
          <a:ea typeface="+mj-ea"/>
          <a:cs typeface="+mj-cs"/>
        </a:defRPr>
      </a:lvl1pPr>
      <a:lvl2pPr algn="l" defTabSz="1015975" rtl="0" eaLnBrk="1" fontAlgn="base" hangingPunct="1">
        <a:spcBef>
          <a:spcPct val="0"/>
        </a:spcBef>
        <a:spcAft>
          <a:spcPct val="0"/>
        </a:spcAft>
        <a:defRPr sz="4533">
          <a:solidFill>
            <a:schemeClr val="tx1"/>
          </a:solidFill>
          <a:latin typeface="Arial" charset="0"/>
        </a:defRPr>
      </a:lvl2pPr>
      <a:lvl3pPr algn="l" defTabSz="1015975" rtl="0" eaLnBrk="1" fontAlgn="base" hangingPunct="1">
        <a:spcBef>
          <a:spcPct val="0"/>
        </a:spcBef>
        <a:spcAft>
          <a:spcPct val="0"/>
        </a:spcAft>
        <a:defRPr sz="4533">
          <a:solidFill>
            <a:schemeClr val="tx1"/>
          </a:solidFill>
          <a:latin typeface="Arial" charset="0"/>
        </a:defRPr>
      </a:lvl3pPr>
      <a:lvl4pPr algn="l" defTabSz="1015975" rtl="0" eaLnBrk="1" fontAlgn="base" hangingPunct="1">
        <a:spcBef>
          <a:spcPct val="0"/>
        </a:spcBef>
        <a:spcAft>
          <a:spcPct val="0"/>
        </a:spcAft>
        <a:defRPr sz="4533">
          <a:solidFill>
            <a:schemeClr val="tx1"/>
          </a:solidFill>
          <a:latin typeface="Arial" charset="0"/>
        </a:defRPr>
      </a:lvl4pPr>
      <a:lvl5pPr algn="l" defTabSz="1015975" rtl="0" eaLnBrk="1" fontAlgn="base" hangingPunct="1">
        <a:spcBef>
          <a:spcPct val="0"/>
        </a:spcBef>
        <a:spcAft>
          <a:spcPct val="0"/>
        </a:spcAft>
        <a:defRPr sz="4533">
          <a:solidFill>
            <a:schemeClr val="tx1"/>
          </a:solidFill>
          <a:latin typeface="Arial" charset="0"/>
        </a:defRPr>
      </a:lvl5pPr>
      <a:lvl6pPr marL="609585" algn="l" defTabSz="1015975" rtl="0" eaLnBrk="1" fontAlgn="base" hangingPunct="1">
        <a:spcBef>
          <a:spcPct val="0"/>
        </a:spcBef>
        <a:spcAft>
          <a:spcPct val="0"/>
        </a:spcAft>
        <a:defRPr sz="4533">
          <a:solidFill>
            <a:srgbClr val="0D68B0"/>
          </a:solidFill>
          <a:latin typeface="Arial" charset="0"/>
        </a:defRPr>
      </a:lvl6pPr>
      <a:lvl7pPr marL="1219170" algn="l" defTabSz="1015975" rtl="0" eaLnBrk="1" fontAlgn="base" hangingPunct="1">
        <a:spcBef>
          <a:spcPct val="0"/>
        </a:spcBef>
        <a:spcAft>
          <a:spcPct val="0"/>
        </a:spcAft>
        <a:defRPr sz="4533">
          <a:solidFill>
            <a:srgbClr val="0D68B0"/>
          </a:solidFill>
          <a:latin typeface="Arial" charset="0"/>
        </a:defRPr>
      </a:lvl7pPr>
      <a:lvl8pPr marL="1828754" algn="l" defTabSz="1015975" rtl="0" eaLnBrk="1" fontAlgn="base" hangingPunct="1">
        <a:spcBef>
          <a:spcPct val="0"/>
        </a:spcBef>
        <a:spcAft>
          <a:spcPct val="0"/>
        </a:spcAft>
        <a:defRPr sz="4533">
          <a:solidFill>
            <a:srgbClr val="0D68B0"/>
          </a:solidFill>
          <a:latin typeface="Arial" charset="0"/>
        </a:defRPr>
      </a:lvl8pPr>
      <a:lvl9pPr marL="2438339" algn="l" defTabSz="1015975" rtl="0" eaLnBrk="1" fontAlgn="base" hangingPunct="1">
        <a:spcBef>
          <a:spcPct val="0"/>
        </a:spcBef>
        <a:spcAft>
          <a:spcPct val="0"/>
        </a:spcAft>
        <a:defRPr sz="4533">
          <a:solidFill>
            <a:srgbClr val="0D68B0"/>
          </a:solidFill>
          <a:latin typeface="Arial" charset="0"/>
        </a:defRPr>
      </a:lvl9pPr>
    </p:titleStyle>
    <p:bodyStyle>
      <a:lvl1pPr marL="143930" indent="-143930" algn="l" defTabSz="1015975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2133">
          <a:solidFill>
            <a:schemeClr val="tx2"/>
          </a:solidFill>
          <a:latin typeface="+mn-lt"/>
          <a:ea typeface="+mn-ea"/>
          <a:cs typeface="+mn-cs"/>
        </a:defRPr>
      </a:lvl1pPr>
      <a:lvl2pPr marL="960943" indent="-245527" algn="l" defTabSz="1015975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2133">
          <a:solidFill>
            <a:schemeClr val="tx2"/>
          </a:solidFill>
          <a:latin typeface="+mn-lt"/>
        </a:defRPr>
      </a:lvl2pPr>
      <a:lvl3pPr marL="1676358" indent="-116414" algn="l" defTabSz="1015975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2133">
          <a:solidFill>
            <a:schemeClr val="tx2"/>
          </a:solidFill>
          <a:latin typeface="+mn-lt"/>
        </a:defRPr>
      </a:lvl3pPr>
      <a:lvl4pPr marL="2387540" indent="-234945" algn="l" defTabSz="1015975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2133">
          <a:solidFill>
            <a:schemeClr val="tx2"/>
          </a:solidFill>
          <a:latin typeface="+mn-lt"/>
        </a:defRPr>
      </a:lvl4pPr>
      <a:lvl5pPr marL="2872246" indent="-116414" algn="l" defTabSz="1015975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2133">
          <a:solidFill>
            <a:schemeClr val="tx2"/>
          </a:solidFill>
          <a:latin typeface="+mn-lt"/>
        </a:defRPr>
      </a:lvl5pPr>
      <a:lvl6pPr marL="3251119" indent="-304792" algn="l" defTabSz="1015975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133">
          <a:solidFill>
            <a:schemeClr val="tx2"/>
          </a:solidFill>
          <a:latin typeface="+mn-lt"/>
        </a:defRPr>
      </a:lvl6pPr>
      <a:lvl7pPr marL="3860703" indent="-304792" algn="l" defTabSz="1015975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133">
          <a:solidFill>
            <a:schemeClr val="tx2"/>
          </a:solidFill>
          <a:latin typeface="+mn-lt"/>
        </a:defRPr>
      </a:lvl7pPr>
      <a:lvl8pPr marL="4470288" indent="-304792" algn="l" defTabSz="1015975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133">
          <a:solidFill>
            <a:schemeClr val="tx2"/>
          </a:solidFill>
          <a:latin typeface="+mn-lt"/>
        </a:defRPr>
      </a:lvl8pPr>
      <a:lvl9pPr marL="5079873" indent="-304792" algn="l" defTabSz="1015975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133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rrbottenskommuner.se/avtal-och-oeverenskommelser/avtal-och-oeverenskommelser/" TargetMode="External"/><Relationship Id="rId2" Type="http://schemas.openxmlformats.org/officeDocument/2006/relationships/hyperlink" Target="https://samarbeta.nll.se/producentplats/forvaltningsamordnadplanering/Publicerade/Publik/Styrande/Rutindokument/Samordnad%20individuell%20planering%20%20riktlinjer%20och%20rutiner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D124661C-C5FF-6C36-B8F4-D828468B5A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00" y="5950004"/>
            <a:ext cx="1301867" cy="644176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ADA3858E-4E71-741C-A943-029B0AA289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2162" y="1593115"/>
            <a:ext cx="3693814" cy="5210024"/>
          </a:xfrm>
          <a:prstGeom prst="rect">
            <a:avLst/>
          </a:prstGeom>
        </p:spPr>
      </p:pic>
      <p:sp>
        <p:nvSpPr>
          <p:cNvPr id="12" name="Rubrik 11">
            <a:extLst>
              <a:ext uri="{FF2B5EF4-FFF2-40B4-BE49-F238E27FC236}">
                <a16:creationId xmlns:a16="http://schemas.microsoft.com/office/drawing/2014/main" id="{635C6009-6A70-2B3D-9F86-0E290F1FD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58" y="54861"/>
            <a:ext cx="11135762" cy="1348671"/>
          </a:xfrm>
        </p:spPr>
        <p:txBody>
          <a:bodyPr/>
          <a:lstStyle/>
          <a:p>
            <a:r>
              <a:rPr lang="sv-SE" sz="2800" dirty="0"/>
              <a:t>Sammanfattning av </a:t>
            </a:r>
            <a:br>
              <a:rPr lang="sv-SE" sz="2800" dirty="0"/>
            </a:br>
            <a:r>
              <a:rPr lang="sv-SE" sz="2800" dirty="0"/>
              <a:t>Samordnad individuell planering - Riktlinjer och rutiner</a:t>
            </a:r>
          </a:p>
        </p:txBody>
      </p:sp>
    </p:spTree>
    <p:extLst>
      <p:ext uri="{BB962C8B-B14F-4D97-AF65-F5344CB8AC3E}">
        <p14:creationId xmlns:p14="http://schemas.microsoft.com/office/powerpoint/2010/main" val="114996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68885" y="509964"/>
            <a:ext cx="8698063" cy="1112021"/>
          </a:xfrm>
        </p:spPr>
        <p:txBody>
          <a:bodyPr/>
          <a:lstStyle/>
          <a:p>
            <a:r>
              <a:rPr lang="sv-SE" dirty="0"/>
              <a:t>Samordnad individuell planering efter utskrivning från sluten hälso- och sjukvård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68885" y="1884559"/>
            <a:ext cx="8698063" cy="4065445"/>
          </a:xfrm>
        </p:spPr>
        <p:txBody>
          <a:bodyPr/>
          <a:lstStyle/>
          <a:p>
            <a:r>
              <a:rPr lang="sv-SE" sz="2400" dirty="0"/>
              <a:t>SIP i utskrivnings-/slutenvårdsprocessen beskrivs i detta avsnitt:</a:t>
            </a:r>
          </a:p>
          <a:p>
            <a:pPr lvl="1"/>
            <a:r>
              <a:rPr lang="sv-SE" sz="2400" dirty="0"/>
              <a:t>Kallelse</a:t>
            </a:r>
          </a:p>
          <a:p>
            <a:pPr lvl="1"/>
            <a:r>
              <a:rPr lang="sv-SE" sz="2400" dirty="0"/>
              <a:t>SIP-möte</a:t>
            </a:r>
          </a:p>
          <a:p>
            <a:pPr lvl="1"/>
            <a:r>
              <a:rPr lang="sv-SE" sz="2400" dirty="0"/>
              <a:t>Samordnad individuell plan - Dokumentation</a:t>
            </a:r>
          </a:p>
          <a:p>
            <a:pPr lvl="1"/>
            <a:r>
              <a:rPr lang="sv-SE" sz="2400" dirty="0"/>
              <a:t>Uppföljning</a:t>
            </a:r>
          </a:p>
          <a:p>
            <a:pPr lvl="1"/>
            <a:r>
              <a:rPr lang="sv-SE" sz="2400" dirty="0"/>
              <a:t>Avslut av SIP</a:t>
            </a:r>
          </a:p>
          <a:p>
            <a:endParaRPr lang="sv-SE" sz="24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00" y="5950004"/>
            <a:ext cx="1301867" cy="64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62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68885" y="509964"/>
            <a:ext cx="8698063" cy="1112021"/>
          </a:xfrm>
        </p:spPr>
        <p:txBody>
          <a:bodyPr/>
          <a:lstStyle/>
          <a:p>
            <a:r>
              <a:rPr lang="sv-SE" dirty="0"/>
              <a:t>Öppen psykiatrisk tvångsvård och öppen rättspsykiatrisk vård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68885" y="1884559"/>
            <a:ext cx="8698063" cy="4065445"/>
          </a:xfrm>
        </p:spPr>
        <p:txBody>
          <a:bodyPr/>
          <a:lstStyle/>
          <a:p>
            <a:r>
              <a:rPr lang="sv-SE" sz="2400" dirty="0"/>
              <a:t>Avsnittet beskriver:</a:t>
            </a:r>
          </a:p>
          <a:p>
            <a:pPr lvl="1"/>
            <a:r>
              <a:rPr lang="sv-SE" sz="2400" dirty="0"/>
              <a:t>Aktuell lagstiftning</a:t>
            </a:r>
          </a:p>
          <a:p>
            <a:pPr lvl="1"/>
            <a:r>
              <a:rPr lang="sv-SE" sz="2400" dirty="0"/>
              <a:t>Samordnad vårdplanering</a:t>
            </a:r>
          </a:p>
          <a:p>
            <a:pPr lvl="1"/>
            <a:r>
              <a:rPr lang="sv-SE" sz="2400" dirty="0"/>
              <a:t>Kontinuerlig information</a:t>
            </a:r>
          </a:p>
          <a:p>
            <a:pPr lvl="1"/>
            <a:r>
              <a:rPr lang="sv-SE" sz="2400" dirty="0"/>
              <a:t>Villkor</a:t>
            </a:r>
          </a:p>
          <a:p>
            <a:pPr lvl="1"/>
            <a:r>
              <a:rPr lang="sv-SE" sz="2400" dirty="0"/>
              <a:t>Tvångsåtgärder</a:t>
            </a:r>
          </a:p>
          <a:p>
            <a:pPr marL="715416" lvl="1" indent="0">
              <a:buNone/>
            </a:pPr>
            <a:endParaRPr lang="sv-SE" sz="2400" dirty="0"/>
          </a:p>
          <a:p>
            <a:endParaRPr lang="sv-SE" sz="24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00" y="5950004"/>
            <a:ext cx="1301867" cy="64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55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68884" y="772538"/>
            <a:ext cx="8698063" cy="1112021"/>
          </a:xfrm>
        </p:spPr>
        <p:txBody>
          <a:bodyPr/>
          <a:lstStyle/>
          <a:p>
            <a:r>
              <a:rPr lang="sv-SE" dirty="0"/>
              <a:t>Egenvård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68884" y="1784971"/>
            <a:ext cx="8698063" cy="4065445"/>
          </a:xfrm>
        </p:spPr>
        <p:txBody>
          <a:bodyPr/>
          <a:lstStyle/>
          <a:p>
            <a:r>
              <a:rPr lang="sv-SE" sz="2400" dirty="0"/>
              <a:t>I avsnittet beskrivs egenvård:</a:t>
            </a:r>
            <a:br>
              <a:rPr lang="sv-SE" sz="2400" dirty="0"/>
            </a:br>
            <a:endParaRPr lang="sv-SE" sz="2400" dirty="0"/>
          </a:p>
          <a:p>
            <a:pPr lvl="1"/>
            <a:r>
              <a:rPr lang="sv-SE" sz="2400" dirty="0"/>
              <a:t>Bedömning </a:t>
            </a:r>
          </a:p>
          <a:p>
            <a:pPr lvl="1"/>
            <a:r>
              <a:rPr lang="sv-SE" sz="2400" dirty="0"/>
              <a:t>Planering</a:t>
            </a:r>
          </a:p>
          <a:p>
            <a:pPr lvl="1"/>
            <a:r>
              <a:rPr lang="sv-SE" sz="2400" dirty="0"/>
              <a:t>Dokumentation</a:t>
            </a:r>
          </a:p>
          <a:p>
            <a:pPr lvl="1"/>
            <a:r>
              <a:rPr lang="sv-SE" sz="2400" dirty="0"/>
              <a:t>Uppföljning och utvärdering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00" y="5950004"/>
            <a:ext cx="1301867" cy="64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77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FBE739-CEE7-059A-FD22-5C96284CF5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2619" y="2576508"/>
            <a:ext cx="4886396" cy="359927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sz="2400" dirty="0"/>
              <a:t>I avsnittet beskrivs lagstiftningen som styr betalningsansvaret. </a:t>
            </a:r>
          </a:p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20FD91C-B2CE-A062-8F05-F68558605DD2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842663" y="1173795"/>
            <a:ext cx="4936352" cy="641349"/>
          </a:xfrm>
        </p:spPr>
        <p:txBody>
          <a:bodyPr/>
          <a:lstStyle/>
          <a:p>
            <a:r>
              <a:rPr lang="sv-SE" sz="3200" dirty="0">
                <a:solidFill>
                  <a:srgbClr val="0070C0"/>
                </a:solidFill>
                <a:latin typeface="+mj-lt"/>
              </a:rPr>
              <a:t>Kommunens betalningsansvar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987797D4-1D20-F273-E6B5-714DFC357FC5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073425" y="2576508"/>
            <a:ext cx="4920867" cy="322131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sz="2400" dirty="0"/>
              <a:t>Riktlinjerna bygger på lagstiftning, Socialstyrelsens föreskrifter och allmänna råd samt cirkulär från Sveriges Kommuner och Regioner (SKR).</a:t>
            </a:r>
          </a:p>
          <a:p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B7CFCBB-0F80-098B-284C-C97E8C9C07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096000" y="947459"/>
            <a:ext cx="4907652" cy="641349"/>
          </a:xfrm>
        </p:spPr>
        <p:txBody>
          <a:bodyPr/>
          <a:lstStyle/>
          <a:p>
            <a:r>
              <a:rPr lang="sv-SE" sz="3200" dirty="0">
                <a:solidFill>
                  <a:srgbClr val="0070C0"/>
                </a:solidFill>
                <a:latin typeface="+mj-lt"/>
              </a:rPr>
              <a:t>Lagar och förordningar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FCDB5D3-C313-E78A-B6F6-27B3731944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00" y="5950004"/>
            <a:ext cx="1301867" cy="64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32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68885" y="509964"/>
            <a:ext cx="8698063" cy="1112021"/>
          </a:xfrm>
        </p:spPr>
        <p:txBody>
          <a:bodyPr/>
          <a:lstStyle/>
          <a:p>
            <a:r>
              <a:rPr lang="sv-SE" dirty="0"/>
              <a:t>Bilaga 1 Det goda mötet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68885" y="1884559"/>
            <a:ext cx="8698063" cy="4065445"/>
          </a:xfrm>
        </p:spPr>
        <p:txBody>
          <a:bodyPr/>
          <a:lstStyle/>
          <a:p>
            <a:endParaRPr lang="sv-SE" sz="2000" dirty="0"/>
          </a:p>
          <a:p>
            <a:r>
              <a:rPr lang="sv-SE" sz="2000" dirty="0"/>
              <a:t>”Det goda mötet” är ett stöd för verksamhetspersonal som leder och genomför SIP-mötet utifrån ett personcentrerat arbetssätt.</a:t>
            </a:r>
          </a:p>
          <a:p>
            <a:r>
              <a:rPr lang="sv-SE" sz="2000" dirty="0"/>
              <a:t>Ger förslag på struktur och mötesinnehåll.</a:t>
            </a:r>
          </a:p>
          <a:p>
            <a:endParaRPr lang="sv-SE" sz="24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00" y="5950004"/>
            <a:ext cx="1301867" cy="64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81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28121ED-9379-DB1E-8777-36A7FC9A5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438" y="-157463"/>
            <a:ext cx="7970793" cy="1112021"/>
          </a:xfrm>
        </p:spPr>
        <p:txBody>
          <a:bodyPr/>
          <a:lstStyle/>
          <a:p>
            <a:r>
              <a:rPr lang="sv-SE" dirty="0"/>
              <a:t>Innehåll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43AB44B-525A-A41A-2E1B-9CB8D0CA4A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48875" y="954558"/>
            <a:ext cx="7970795" cy="3119584"/>
          </a:xfrm>
        </p:spPr>
        <p:txBody>
          <a:bodyPr/>
          <a:lstStyle/>
          <a:p>
            <a:r>
              <a:rPr lang="sv-SE" dirty="0"/>
              <a:t>Övergripande genomgång av dokumentets innehåll.</a:t>
            </a:r>
          </a:p>
          <a:p>
            <a:r>
              <a:rPr lang="sv-SE" dirty="0"/>
              <a:t>Dokumentet beskriver hur vi i Norrbotten gemensamt har kommit överens om hur berörda verksamheter ska tillämpa aktuell lagstiftning.</a:t>
            </a:r>
          </a:p>
          <a:p>
            <a:r>
              <a:rPr lang="sv-SE" dirty="0"/>
              <a:t>Dokumentet antogs maj 2023 av Länsstyrgruppen.</a:t>
            </a:r>
          </a:p>
          <a:p>
            <a:r>
              <a:rPr lang="sv-SE" dirty="0"/>
              <a:t>Dokumentet är tillgängligt på vår gemensamma hemsida för samordnad planering på NLL+:</a:t>
            </a:r>
            <a:br>
              <a:rPr lang="sv-SE" dirty="0"/>
            </a:br>
            <a:r>
              <a:rPr lang="sv-SE" dirty="0">
                <a:hlinkClick r:id="rId2"/>
              </a:rPr>
              <a:t>Samordnad individuell planering riktlinjer och rutiner.pdf (nll.se)</a:t>
            </a:r>
            <a:endParaRPr lang="sv-SE" dirty="0"/>
          </a:p>
          <a:p>
            <a:r>
              <a:rPr lang="sv-SE" dirty="0"/>
              <a:t>Finns även på Norrbottens </a:t>
            </a:r>
            <a:r>
              <a:rPr lang="sv-SE"/>
              <a:t>Kommuners webb:</a:t>
            </a:r>
            <a:endParaRPr lang="sv-SE" dirty="0"/>
          </a:p>
          <a:p>
            <a:r>
              <a:rPr lang="sv-SE" dirty="0">
                <a:hlinkClick r:id="rId3"/>
              </a:rPr>
              <a:t>Avtal och överenskommelser - Norrbottens Kommuner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2DA5C7E-4DBD-99B9-D00C-9C307EB11A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18" y="5950004"/>
            <a:ext cx="1301867" cy="64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07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68885" y="509964"/>
            <a:ext cx="8698063" cy="1112021"/>
          </a:xfrm>
        </p:spPr>
        <p:txBody>
          <a:bodyPr/>
          <a:lstStyle/>
          <a:p>
            <a:r>
              <a:rPr lang="sv-SE" dirty="0"/>
              <a:t>Samverkan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68885" y="1884559"/>
            <a:ext cx="8698063" cy="4065445"/>
          </a:xfrm>
        </p:spPr>
        <p:txBody>
          <a:bodyPr/>
          <a:lstStyle/>
          <a:p>
            <a:r>
              <a:rPr lang="sv-SE" sz="2400" dirty="0"/>
              <a:t>Avsnittet beskriver att ett bra samarbete och gemensamt ansvarstagande för den enskildes hälso- och sjukvård och socialtjänst är angeläget för att säkerställa en samordnad vård, stöd och omsorg av god kvalitet. </a:t>
            </a:r>
          </a:p>
          <a:p>
            <a:r>
              <a:rPr lang="sv-SE" sz="2400" dirty="0"/>
              <a:t>Vården och omsorgen ska utgå ifrån ett personcentrerat förhållningssätt som beskrivs närmare i avsnittet. </a:t>
            </a:r>
          </a:p>
          <a:p>
            <a:endParaRPr lang="sv-SE" sz="24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18" y="5950004"/>
            <a:ext cx="1301867" cy="64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71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68885" y="509964"/>
            <a:ext cx="8698063" cy="1112021"/>
          </a:xfrm>
        </p:spPr>
        <p:txBody>
          <a:bodyPr/>
          <a:lstStyle/>
          <a:p>
            <a:r>
              <a:rPr lang="sv-SE" dirty="0"/>
              <a:t>Förvaltningsorganisation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68885" y="1884559"/>
            <a:ext cx="8698063" cy="4065445"/>
          </a:xfrm>
        </p:spPr>
        <p:txBody>
          <a:bodyPr/>
          <a:lstStyle/>
          <a:p>
            <a:r>
              <a:rPr lang="sv-SE" sz="2000" dirty="0"/>
              <a:t>Förvaltning för samordnad planering är gemensam mellan Region Norrbotten samt länets kommuner.</a:t>
            </a:r>
          </a:p>
          <a:p>
            <a:r>
              <a:rPr lang="sv-SE" sz="2000" dirty="0"/>
              <a:t>Avsnittet beskriver:</a:t>
            </a:r>
          </a:p>
          <a:p>
            <a:pPr lvl="1"/>
            <a:r>
              <a:rPr lang="sv-SE" sz="2000" dirty="0"/>
              <a:t>Roller</a:t>
            </a:r>
          </a:p>
          <a:p>
            <a:pPr lvl="1"/>
            <a:r>
              <a:rPr lang="sv-SE" sz="2000" dirty="0"/>
              <a:t>Beslutsnivåer</a:t>
            </a:r>
          </a:p>
          <a:p>
            <a:pPr lvl="1"/>
            <a:r>
              <a:rPr lang="sv-SE" sz="2000" dirty="0"/>
              <a:t>Avvikelsehantering</a:t>
            </a:r>
          </a:p>
          <a:p>
            <a:pPr lvl="1"/>
            <a:r>
              <a:rPr lang="sv-SE" sz="2000" dirty="0"/>
              <a:t>Oenighet vid tillämpning</a:t>
            </a:r>
          </a:p>
          <a:p>
            <a:pPr lvl="1"/>
            <a:r>
              <a:rPr lang="sv-SE" sz="2000" dirty="0"/>
              <a:t>Uppföljning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00" y="5950004"/>
            <a:ext cx="1301867" cy="64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99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68885" y="509964"/>
            <a:ext cx="8698063" cy="1112021"/>
          </a:xfrm>
        </p:spPr>
        <p:txBody>
          <a:bodyPr/>
          <a:lstStyle/>
          <a:p>
            <a:r>
              <a:rPr lang="sv-SE" dirty="0"/>
              <a:t>Samordnad individuell plan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68885" y="1884559"/>
            <a:ext cx="8698063" cy="4065445"/>
          </a:xfrm>
        </p:spPr>
        <p:txBody>
          <a:bodyPr/>
          <a:lstStyle/>
          <a:p>
            <a:r>
              <a:rPr lang="sv-SE" sz="2400" dirty="0"/>
              <a:t>Övergripande information om Samordnad individuell plan samt vilka som ska erbjudas detta. </a:t>
            </a:r>
          </a:p>
          <a:p>
            <a:r>
              <a:rPr lang="sv-SE" sz="2400" dirty="0"/>
              <a:t>Aktörs-/planeringsmöte beskrivs i detta avsnitt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00" y="5950004"/>
            <a:ext cx="1301867" cy="64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2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68885" y="509964"/>
            <a:ext cx="8698063" cy="1112021"/>
          </a:xfrm>
        </p:spPr>
        <p:txBody>
          <a:bodyPr/>
          <a:lstStyle/>
          <a:p>
            <a:r>
              <a:rPr lang="sv-SE" dirty="0"/>
              <a:t>Fast vårdkontakt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68885" y="1884559"/>
            <a:ext cx="8698063" cy="4065445"/>
          </a:xfrm>
        </p:spPr>
        <p:txBody>
          <a:bodyPr/>
          <a:lstStyle/>
          <a:p>
            <a:r>
              <a:rPr lang="sv-SE" sz="2400" dirty="0"/>
              <a:t>Övergripande information om hur och när fast vårdkontakt ska utses: </a:t>
            </a:r>
            <a:br>
              <a:rPr lang="sv-SE" sz="2400" dirty="0"/>
            </a:br>
            <a:endParaRPr lang="sv-SE" sz="2400" dirty="0"/>
          </a:p>
          <a:p>
            <a:pPr lvl="1"/>
            <a:r>
              <a:rPr lang="sv-SE" sz="2400" dirty="0"/>
              <a:t>I öppenvård för personer i ordinärt boende</a:t>
            </a:r>
          </a:p>
          <a:p>
            <a:pPr lvl="1"/>
            <a:r>
              <a:rPr lang="sv-SE" sz="2400" dirty="0"/>
              <a:t>För personer i särskilda boendeformer</a:t>
            </a:r>
          </a:p>
          <a:p>
            <a:pPr lvl="1"/>
            <a:r>
              <a:rPr lang="sv-SE" sz="2400" dirty="0"/>
              <a:t>Vid utskrivning från sluten hälso- och sjukvård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00" y="5950004"/>
            <a:ext cx="1301867" cy="64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12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68885" y="419429"/>
            <a:ext cx="8698063" cy="1112021"/>
          </a:xfrm>
        </p:spPr>
        <p:txBody>
          <a:bodyPr/>
          <a:lstStyle/>
          <a:p>
            <a:r>
              <a:rPr lang="sv-SE" dirty="0"/>
              <a:t>IT-stöd </a:t>
            </a:r>
            <a:r>
              <a:rPr lang="sv-SE" dirty="0" err="1"/>
              <a:t>Lifecare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68885" y="1884559"/>
            <a:ext cx="8698063" cy="4065445"/>
          </a:xfrm>
        </p:spPr>
        <p:txBody>
          <a:bodyPr/>
          <a:lstStyle/>
          <a:p>
            <a:r>
              <a:rPr lang="sv-SE" sz="2400" dirty="0"/>
              <a:t>För en säker informationsöverföring mellan Region Norrbotten och länets kommuner används ett gemensamt IT-stöd, </a:t>
            </a:r>
            <a:r>
              <a:rPr lang="sv-SE" sz="2400" dirty="0" err="1"/>
              <a:t>Lifecare</a:t>
            </a:r>
            <a:r>
              <a:rPr lang="sv-SE" sz="2400" dirty="0"/>
              <a:t>. </a:t>
            </a:r>
          </a:p>
          <a:p>
            <a:r>
              <a:rPr lang="sv-SE" sz="2400" dirty="0"/>
              <a:t>Information om support och arbetssätt vid driftstörning beskrivs. 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00" y="5950004"/>
            <a:ext cx="1301867" cy="64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78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68885" y="509964"/>
            <a:ext cx="8698063" cy="1112021"/>
          </a:xfrm>
        </p:spPr>
        <p:txBody>
          <a:bodyPr/>
          <a:lstStyle/>
          <a:p>
            <a:r>
              <a:rPr lang="sv-SE" dirty="0"/>
              <a:t>Samordnad individuell plan i öppen hälso- och sjukvård och socialtjänst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68885" y="1884559"/>
            <a:ext cx="8698063" cy="4065445"/>
          </a:xfrm>
        </p:spPr>
        <p:txBody>
          <a:bodyPr/>
          <a:lstStyle/>
          <a:p>
            <a:r>
              <a:rPr lang="sv-SE" sz="2400" dirty="0"/>
              <a:t>Här beskrivs stegen i öppenvårdsprocessen:</a:t>
            </a:r>
            <a:br>
              <a:rPr lang="sv-SE" sz="2400" dirty="0"/>
            </a:br>
            <a:endParaRPr lang="sv-SE" sz="2400" dirty="0"/>
          </a:p>
          <a:p>
            <a:pPr lvl="1"/>
            <a:r>
              <a:rPr lang="sv-SE" sz="2400" dirty="0"/>
              <a:t>Kallelse</a:t>
            </a:r>
          </a:p>
          <a:p>
            <a:pPr lvl="1"/>
            <a:r>
              <a:rPr lang="sv-SE" sz="2400" dirty="0"/>
              <a:t>SIP-möte</a:t>
            </a:r>
          </a:p>
          <a:p>
            <a:pPr lvl="1"/>
            <a:r>
              <a:rPr lang="sv-SE" sz="2400" dirty="0"/>
              <a:t>Samordnad individuell plan - Dokumentation</a:t>
            </a:r>
          </a:p>
          <a:p>
            <a:pPr lvl="1"/>
            <a:r>
              <a:rPr lang="sv-SE" sz="2400" dirty="0"/>
              <a:t>Uppföljning</a:t>
            </a:r>
          </a:p>
          <a:p>
            <a:pPr lvl="1"/>
            <a:r>
              <a:rPr lang="sv-SE" sz="2400" dirty="0"/>
              <a:t>Avslut av SIP</a:t>
            </a:r>
          </a:p>
          <a:p>
            <a:pPr lvl="1"/>
            <a:endParaRPr lang="sv-SE" sz="24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00" y="5950004"/>
            <a:ext cx="1301867" cy="64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59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87404" y="146469"/>
            <a:ext cx="8698063" cy="1112021"/>
          </a:xfrm>
        </p:spPr>
        <p:txBody>
          <a:bodyPr/>
          <a:lstStyle/>
          <a:p>
            <a:r>
              <a:rPr lang="sv-SE" dirty="0"/>
              <a:t>Samverkan vid utskrivning från sluten hälso- och sjukvård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87404" y="1396277"/>
            <a:ext cx="8698063" cy="4065445"/>
          </a:xfrm>
        </p:spPr>
        <p:txBody>
          <a:bodyPr/>
          <a:lstStyle/>
          <a:p>
            <a:r>
              <a:rPr lang="sv-SE" sz="2400" dirty="0"/>
              <a:t>Beskrivning av lagstiftning och samtycken.</a:t>
            </a:r>
          </a:p>
          <a:p>
            <a:r>
              <a:rPr lang="sv-SE" sz="2400" dirty="0"/>
              <a:t>Beskrivning av respektive aktörs ansvar i de olika stegen i utskrivnings-/slutenvårdsprocessen:</a:t>
            </a:r>
          </a:p>
          <a:p>
            <a:pPr lvl="1"/>
            <a:r>
              <a:rPr lang="sv-SE" sz="2400" dirty="0"/>
              <a:t>Inskrivningsmeddelande</a:t>
            </a:r>
          </a:p>
          <a:p>
            <a:pPr lvl="1"/>
            <a:r>
              <a:rPr lang="sv-SE" sz="2400" dirty="0"/>
              <a:t>Planeringsunderlag </a:t>
            </a:r>
          </a:p>
          <a:p>
            <a:pPr lvl="1"/>
            <a:r>
              <a:rPr lang="sv-SE" sz="2400" dirty="0"/>
              <a:t>Fast vårdkontakt</a:t>
            </a:r>
          </a:p>
          <a:p>
            <a:pPr lvl="1"/>
            <a:r>
              <a:rPr lang="sv-SE" sz="2400" dirty="0"/>
              <a:t>Utskrivningsklar</a:t>
            </a:r>
          </a:p>
          <a:p>
            <a:pPr lvl="1"/>
            <a:r>
              <a:rPr lang="sv-SE" sz="2400" dirty="0"/>
              <a:t>Patientinformation</a:t>
            </a:r>
          </a:p>
          <a:p>
            <a:pPr lvl="1"/>
            <a:r>
              <a:rPr lang="sv-SE" sz="2400" dirty="0"/>
              <a:t>Kallelse till SIP</a:t>
            </a:r>
          </a:p>
          <a:p>
            <a:pPr lvl="1"/>
            <a:r>
              <a:rPr lang="sv-SE" sz="2400" dirty="0"/>
              <a:t>Utskrivningsmeddelande</a:t>
            </a:r>
          </a:p>
          <a:p>
            <a:pPr lvl="1"/>
            <a:endParaRPr lang="sv-SE" sz="2400" dirty="0"/>
          </a:p>
          <a:p>
            <a:pPr lvl="1"/>
            <a:endParaRPr lang="sv-SE" sz="2400" dirty="0"/>
          </a:p>
          <a:p>
            <a:pPr lvl="1"/>
            <a:endParaRPr lang="sv-SE" sz="24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00" y="5950004"/>
            <a:ext cx="1301867" cy="64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9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43ea6297449331d8f34ee2e56ee2b5e1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6311f6d6775347c6999724c93388e0ca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2023-09-07T22:00:00+00:00</NLLPublishDate>
    <NLLPublishingstatus xmlns="http://schemas.microsoft.com/sharepoint/v3">Publicerad</NLLPublishingstatus>
    <NLLDocumentIDValue xmlns="http://schemas.microsoft.com/sharepoint/v3">ARBGRP378-3-341</NLLDocumentIDValue>
    <NLLPublished xmlns="http://schemas.microsoft.com/sharepoint/v3" xsi:nil="true"/>
    <NLLThinningTime xmlns="http://schemas.microsoft.com/sharepoint/v3">2026-09-07T22:00:00+00:00</NLLThinningTime>
    <NLLPublishDateQuickpart xmlns="http://schemas.microsoft.com/sharepoint/v3">2023-09-08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Tanja Bäckström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Tanja Bäckström</AnsvarigQuickpart>
    <NLLEstablishedBy xmlns="http://schemas.microsoft.com/sharepoint/v3">
      <UserInfo>
        <DisplayName>Tanja Bäckström</DisplayName>
        <AccountId>1296</AccountId>
        <AccountType/>
      </UserInfo>
    </NLLEstablishedBy>
    <NLLStakeholderTaxHTField0 xmlns="http://schemas.microsoft.com/sharepoint/v3">
      <Terms xmlns="http://schemas.microsoft.com/office/infopath/2007/PartnerControls"/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Beskrivning</TermName>
          <TermId xmlns="http://schemas.microsoft.com/office/infopath/2007/PartnerControls">b3151931-0fee-4a95-a28b-9b370fc904f9</TermId>
        </TermInfo>
      </Terms>
    </NLLDocumentTypeTaxHTField0>
    <NLLVersion xmlns="http://schemas.microsoft.com/sharepoint/v3">1.0</NLLVersion>
    <NLLInformationclass xmlns="http://schemas.microsoft.com/sharepoint/v3">Publik</NLLInformationclass>
    <NLLModifiedBy xmlns="http://schemas.microsoft.com/sharepoint/v3">Tanja Bäckström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Förvaltning samordnad planering</TermName>
          <TermId xmlns="http://schemas.microsoft.com/office/infopath/2007/PartnerControls">20cb705b-3721-421a-8635-052f87b20b9c</TermId>
        </TermInfo>
      </Terms>
    </NLLProducerPlaceTaxHTField0>
    <VersionComment xmlns="http://schemas.microsoft.com/sharepoint/v3" xsi:nil="true"/>
    <NLLDiarienummer xmlns="http://schemas.microsoft.com/sharepoint/v3" xsi:nil="true"/>
    <TaxKeywordTaxHTField xmlns="c7918ce9-5289-4a18-805d-4141408e948c">
      <Terms xmlns="http://schemas.microsoft.com/office/infopath/2007/PartnerControls"/>
    </TaxKeywordTaxHTField>
    <_dlc_DocId xmlns="c7918ce9-5289-4a18-805d-4141408e948c">ARBGRP378-3-341</_dlc_DocId>
    <_dlc_DocIdUrl xmlns="c7918ce9-5289-4a18-805d-4141408e948c">
      <Url>http://spportal.extvis.local/process/administrativ/_layouts/15/DocIdRedir.aspx?ID=ARBGRP378-3-341</Url>
      <Description>ARBGRP378-3-341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2026-10-07T22:00:00+00:00</_dlc_ExpireDate>
    <VIS_DocumentId xmlns="e1dec489-f745-4ed5-9c00-958a11aea6df">
      <Url>https://samarbeta.nll.se/producentplats/forvaltningsamordnadplanering/_layouts/15/DocIdRedir.aspx?ID=ARBGRP378-3-341</Url>
      <Description>ARBGRP378-3-341</Description>
    </VIS_DocumentId>
    <VISResponsible xmlns="e1dec489-f745-4ed5-9c00-958a11aea6df">
      <UserInfo>
        <DisplayName>Tanja Bäckström</DisplayName>
        <AccountId>1296</AccountId>
        <AccountType/>
      </UserInfo>
    </VISResponsible>
    <DocumentStatus xmlns="e1dec489-f745-4ed5-9c00-958a11aea6df">
      <Url>https://samarbeta.nll.se/producentplats/forvaltningsamordnadplanering/_layouts/15/wrkstat.aspx?List=8870ae1b-a9fb-43d5-adab-5849711f0c31&amp;WorkflowInstanceName=5b432be0-1bb2-4cf2-9f40-3529593eafd9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E9D7F9-3630-493E-8F84-446DD67087FD}"/>
</file>

<file path=customXml/itemProps2.xml><?xml version="1.0" encoding="utf-8"?>
<ds:datastoreItem xmlns:ds="http://schemas.openxmlformats.org/officeDocument/2006/customXml" ds:itemID="{49506A6B-8BD5-48FD-AB92-50275A4B42B3}"/>
</file>

<file path=customXml/itemProps3.xml><?xml version="1.0" encoding="utf-8"?>
<ds:datastoreItem xmlns:ds="http://schemas.openxmlformats.org/officeDocument/2006/customXml" ds:itemID="{149C6AC9-F648-4582-A8DC-02465CA3C7DB}"/>
</file>

<file path=customXml/itemProps4.xml><?xml version="1.0" encoding="utf-8"?>
<ds:datastoreItem xmlns:ds="http://schemas.openxmlformats.org/officeDocument/2006/customXml" ds:itemID="{55F24E94-3D90-4371-A248-A87CDEF68145}"/>
</file>

<file path=customXml/itemProps5.xml><?xml version="1.0" encoding="utf-8"?>
<ds:datastoreItem xmlns:ds="http://schemas.openxmlformats.org/officeDocument/2006/customXml" ds:itemID="{CEABD6D2-AA0C-4298-8F7A-F1D8A409977F}"/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1248</Words>
  <Application>Microsoft Office PowerPoint</Application>
  <PresentationFormat>Bredbild</PresentationFormat>
  <Paragraphs>131</Paragraphs>
  <Slides>14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Region Norrbotten_vit</vt:lpstr>
      <vt:lpstr>Sammanfattning av  Samordnad individuell planering - Riktlinjer och rutiner</vt:lpstr>
      <vt:lpstr>Innehåll</vt:lpstr>
      <vt:lpstr>Samverkan</vt:lpstr>
      <vt:lpstr>Förvaltningsorganisation</vt:lpstr>
      <vt:lpstr>Samordnad individuell plan</vt:lpstr>
      <vt:lpstr>Fast vårdkontakt</vt:lpstr>
      <vt:lpstr>IT-stöd Lifecare</vt:lpstr>
      <vt:lpstr>Samordnad individuell plan i öppen hälso- och sjukvård och socialtjänst</vt:lpstr>
      <vt:lpstr>Samverkan vid utskrivning från sluten hälso- och sjukvård</vt:lpstr>
      <vt:lpstr>Samordnad individuell planering efter utskrivning från sluten hälso- och sjukvård</vt:lpstr>
      <vt:lpstr>Öppen psykiatrisk tvångsvård och öppen rättspsykiatrisk vård</vt:lpstr>
      <vt:lpstr>Egenvård </vt:lpstr>
      <vt:lpstr>PowerPoint-presentation</vt:lpstr>
      <vt:lpstr>Bilaga 1 Det goda mötet</vt:lpstr>
    </vt:vector>
  </TitlesOfParts>
  <Company>Region Norrbotten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Sammanfattning Riktlinjer Samordnad individuell planering</dc:title>
  <dc:creator>Tanja Bäckström</dc:creator>
  <cp:keywords/>
  <cp:lastModifiedBy>Tanja Bäckström</cp:lastModifiedBy>
  <cp:revision>11</cp:revision>
  <dcterms:created xsi:type="dcterms:W3CDTF">2023-09-05T08:51:44Z</dcterms:created>
  <dcterms:modified xsi:type="dcterms:W3CDTF">2023-09-05T12:27:49Z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/>
  </property>
  <property fmtid="{D5CDD505-2E9C-101B-9397-08002B2CF9AE}" pid="4" name="CareActionCodeSurgical">
    <vt:lpwstr/>
  </property>
  <property fmtid="{D5CDD505-2E9C-101B-9397-08002B2CF9AE}" pid="5" name="NLLProducerPlace">
    <vt:lpwstr>3757;#Förvaltning samordnad planering|20cb705b-3721-421a-8635-052f87b20b9c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/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Publicera dokument(1)">
    <vt:lpwstr>, </vt:lpwstr>
  </property>
  <property fmtid="{D5CDD505-2E9C-101B-9397-08002B2CF9AE}" pid="14" name="NLLClosureDate">
    <vt:lpwstr/>
  </property>
  <property fmtid="{D5CDD505-2E9C-101B-9397-08002B2CF9AE}" pid="15" name="NLLProducerplaceID">
    <vt:lpwstr/>
  </property>
  <property fmtid="{D5CDD505-2E9C-101B-9397-08002B2CF9AE}" pid="16" name="Godkänn dokument(1)">
    <vt:lpwstr>, </vt:lpwstr>
  </property>
  <property fmtid="{D5CDD505-2E9C-101B-9397-08002B2CF9AE}" pid="17" name="NLLPublishedTemplate">
    <vt:lpwstr/>
  </property>
  <property fmtid="{D5CDD505-2E9C-101B-9397-08002B2CF9AE}" pid="18" name="NLLWFComment">
    <vt:lpwstr/>
  </property>
  <property fmtid="{D5CDD505-2E9C-101B-9397-08002B2CF9AE}" pid="19" name="NLLPTCName">
    <vt:lpwstr/>
  </property>
  <property fmtid="{D5CDD505-2E9C-101B-9397-08002B2CF9AE}" pid="20" name="SpecialtyTaxHTField0">
    <vt:lpwstr/>
  </property>
  <property fmtid="{D5CDD505-2E9C-101B-9397-08002B2CF9AE}" pid="21" name="CareActionCodeNonSurgical">
    <vt:lpwstr/>
  </property>
  <property fmtid="{D5CDD505-2E9C-101B-9397-08002B2CF9AE}" pid="22" name="AnalysisNameTaxHTField0">
    <vt:lpwstr/>
  </property>
  <property fmtid="{D5CDD505-2E9C-101B-9397-08002B2CF9AE}" pid="23" name="Specialty">
    <vt:lpwstr/>
  </property>
  <property fmtid="{D5CDD505-2E9C-101B-9397-08002B2CF9AE}" pid="24" name="NLLProjectUrl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Granska dokument(1)">
    <vt:lpwstr>, </vt:lpwstr>
  </property>
  <property fmtid="{D5CDD505-2E9C-101B-9397-08002B2CF9AE}" pid="28" name="NLLProjectLeader">
    <vt:lpwstr/>
  </property>
  <property fmtid="{D5CDD505-2E9C-101B-9397-08002B2CF9AE}" pid="29" name="NLLDecisionLevelManagedTaxHTField0">
    <vt:lpwstr/>
  </property>
  <property fmtid="{D5CDD505-2E9C-101B-9397-08002B2CF9AE}" pid="32" name="NLLDefaultTemplate">
    <vt:lpwstr/>
  </property>
  <property fmtid="{D5CDD505-2E9C-101B-9397-08002B2CF9AE}" pid="33" name="NLLProjectVisitor">
    <vt:lpwstr/>
  </property>
  <property fmtid="{D5CDD505-2E9C-101B-9397-08002B2CF9AE}" pid="34" name="NLLApprovedBy">
    <vt:lpwstr/>
  </property>
  <property fmtid="{D5CDD505-2E9C-101B-9397-08002B2CF9AE}" pid="35" name="NLLDecisionLevelManaged">
    <vt:lpwstr/>
  </property>
  <property fmtid="{D5CDD505-2E9C-101B-9397-08002B2CF9AE}" pid="36" name="CompulsoryAction">
    <vt:lpwstr/>
  </property>
  <property fmtid="{D5CDD505-2E9C-101B-9397-08002B2CF9AE}" pid="37" name="NLLProjectDivisionTaxHTField0">
    <vt:lpwstr/>
  </property>
  <property fmtid="{D5CDD505-2E9C-101B-9397-08002B2CF9AE}" pid="38" name="ICD10CodeTaxHTField0">
    <vt:lpwstr/>
  </property>
  <property fmtid="{D5CDD505-2E9C-101B-9397-08002B2CF9AE}" pid="39" name="Godkänn dokument">
    <vt:lpwstr>, </vt:lpwstr>
  </property>
  <property fmtid="{D5CDD505-2E9C-101B-9397-08002B2CF9AE}" pid="40" name="NLLProjectOwner">
    <vt:lpwstr/>
  </property>
  <property fmtid="{D5CDD505-2E9C-101B-9397-08002B2CF9AE}" pid="41" name="NPUCodeTaxHTField0">
    <vt:lpwstr/>
  </property>
  <property fmtid="{D5CDD505-2E9C-101B-9397-08002B2CF9AE}" pid="42" name="NLLTemplateFolderDescription">
    <vt:lpwstr/>
  </property>
  <property fmtid="{D5CDD505-2E9C-101B-9397-08002B2CF9AE}" pid="43" name="TLVCodeAction">
    <vt:lpwstr/>
  </property>
  <property fmtid="{D5CDD505-2E9C-101B-9397-08002B2CF9AE}" pid="44" name="RadiologicalCode">
    <vt:lpwstr/>
  </property>
  <property fmtid="{D5CDD505-2E9C-101B-9397-08002B2CF9AE}" pid="45" name="References">
    <vt:lpwstr/>
  </property>
  <property fmtid="{D5CDD505-2E9C-101B-9397-08002B2CF9AE}" pid="46" name="prdProcess">
    <vt:lpwstr/>
  </property>
  <property fmtid="{D5CDD505-2E9C-101B-9397-08002B2CF9AE}" pid="47" name="NLLProjectOrderStatus">
    <vt:lpwstr/>
  </property>
  <property fmtid="{D5CDD505-2E9C-101B-9397-08002B2CF9AE}" pid="49" name="NLLReferenceGroup">
    <vt:lpwstr/>
  </property>
  <property fmtid="{D5CDD505-2E9C-101B-9397-08002B2CF9AE}" pid="50" name="TLVCodeDiagnosis">
    <vt:lpwstr/>
  </property>
  <property fmtid="{D5CDD505-2E9C-101B-9397-08002B2CF9AE}" pid="51" name="PharmaceuticalCode">
    <vt:lpwstr/>
  </property>
  <property fmtid="{D5CDD505-2E9C-101B-9397-08002B2CF9AE}" pid="52" name="NLLInitiationDate">
    <vt:lpwstr/>
  </property>
  <property fmtid="{D5CDD505-2E9C-101B-9397-08002B2CF9AE}" pid="54" name="Granska dokument(1)0">
    <vt:lpwstr>, </vt:lpwstr>
  </property>
  <property fmtid="{D5CDD505-2E9C-101B-9397-08002B2CF9AE}" pid="55" name="ReferencesTaxHTField0">
    <vt:lpwstr/>
  </property>
  <property fmtid="{D5CDD505-2E9C-101B-9397-08002B2CF9AE}" pid="56" name="NLLWindingUpDate">
    <vt:lpwstr/>
  </property>
  <property fmtid="{D5CDD505-2E9C-101B-9397-08002B2CF9AE}" pid="57" name="TLVCodeActionTaxHTField0">
    <vt:lpwstr/>
  </property>
  <property fmtid="{D5CDD505-2E9C-101B-9397-08002B2CF9AE}" pid="58" name="NLLProjectNr">
    <vt:lpwstr/>
  </property>
  <property fmtid="{D5CDD505-2E9C-101B-9397-08002B2CF9AE}" pid="59" name="Granska dokument">
    <vt:lpwstr>, </vt:lpwstr>
  </property>
  <property fmtid="{D5CDD505-2E9C-101B-9397-08002B2CF9AE}" pid="60" name="NLLProjectTypeTaxHTField0">
    <vt:lpwstr/>
  </property>
  <property fmtid="{D5CDD505-2E9C-101B-9397-08002B2CF9AE}" pid="61" name="NLLPTCProcessTeam">
    <vt:lpwstr/>
  </property>
  <property fmtid="{D5CDD505-2E9C-101B-9397-08002B2CF9AE}" pid="62" name="RadiologicalCodeTaxHTField0">
    <vt:lpwstr/>
  </property>
  <property fmtid="{D5CDD505-2E9C-101B-9397-08002B2CF9AE}" pid="63" name="NLLImplementationDate">
    <vt:lpwstr/>
  </property>
  <property fmtid="{D5CDD505-2E9C-101B-9397-08002B2CF9AE}" pid="64" name="NLLProjectDivision">
    <vt:lpwstr/>
  </property>
  <property fmtid="{D5CDD505-2E9C-101B-9397-08002B2CF9AE}" pid="65" name="PsychiatricCode">
    <vt:lpwstr/>
  </property>
  <property fmtid="{D5CDD505-2E9C-101B-9397-08002B2CF9AE}" pid="66" name="Publicera dokument">
    <vt:lpwstr>, </vt:lpwstr>
  </property>
  <property fmtid="{D5CDD505-2E9C-101B-9397-08002B2CF9AE}" pid="67" name="NLLProjectType">
    <vt:lpwstr/>
  </property>
  <property fmtid="{D5CDD505-2E9C-101B-9397-08002B2CF9AE}" pid="68" name="AnalysisName">
    <vt:lpwstr/>
  </property>
  <property fmtid="{D5CDD505-2E9C-101B-9397-08002B2CF9AE}" pid="69" name="NLLMtptCodeTaxHTField0">
    <vt:lpwstr/>
  </property>
  <property fmtid="{D5CDD505-2E9C-101B-9397-08002B2CF9AE}" pid="70" name="NLLLatestProjectTrackingDate">
    <vt:lpwstr/>
  </property>
  <property fmtid="{D5CDD505-2E9C-101B-9397-08002B2CF9AE}" pid="71" name="NLLDocumentType">
    <vt:lpwstr>3127;#Beskrivning|b3151931-0fee-4a95-a28b-9b370fc904f9</vt:lpwstr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CareActionCodeNonSurgicalTaxHTField0">
    <vt:lpwstr/>
  </property>
  <property fmtid="{D5CDD505-2E9C-101B-9397-08002B2CF9AE}" pid="77" name="CompulsoryActionTaxHTField0">
    <vt:lpwstr/>
  </property>
  <property fmtid="{D5CDD505-2E9C-101B-9397-08002B2CF9AE}" pid="78" name="NLLMeetingType">
    <vt:lpwstr/>
  </property>
  <property fmtid="{D5CDD505-2E9C-101B-9397-08002B2CF9AE}" pid="79" name="NLLProjectLeaderDiv">
    <vt:lpwstr/>
  </property>
  <property fmtid="{D5CDD505-2E9C-101B-9397-08002B2CF9AE}" pid="80" name="NLLProjectName">
    <vt:lpwstr/>
  </property>
  <property fmtid="{D5CDD505-2E9C-101B-9397-08002B2CF9AE}" pid="82" name="NLLMtptCode">
    <vt:lpwstr/>
  </property>
  <property fmtid="{D5CDD505-2E9C-101B-9397-08002B2CF9AE}" pid="83" name="ICD10Code">
    <vt:lpwstr/>
  </property>
  <property fmtid="{D5CDD505-2E9C-101B-9397-08002B2CF9AE}" pid="84" name="NLLProjectStatus">
    <vt:lpwstr/>
  </property>
  <property fmtid="{D5CDD505-2E9C-101B-9397-08002B2CF9AE}" pid="85" name="NLLSteeringGroup">
    <vt:lpwstr/>
  </property>
  <property fmtid="{D5CDD505-2E9C-101B-9397-08002B2CF9AE}" pid="86" name="CareActionCodeSurgicalTaxHTField0">
    <vt:lpwstr/>
  </property>
  <property fmtid="{D5CDD505-2E9C-101B-9397-08002B2CF9AE}" pid="87" name="PharmaceuticalCodeTaxHTField0">
    <vt:lpwstr/>
  </property>
  <property fmtid="{D5CDD505-2E9C-101B-9397-08002B2CF9AE}" pid="88" name="_dlc_policyId">
    <vt:lpwstr>0x010100D7963E0E5B7A40E5AEA07389401D709F007B1238BBD93543428C20870054E92DBF|1214505165</vt:lpwstr>
  </property>
  <property fmtid="{D5CDD505-2E9C-101B-9397-08002B2CF9AE}" pid="91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92" name="_dlc_DocIdItemGuid">
    <vt:lpwstr>b470d83d-ef2f-43c2-a853-1057c979b211</vt:lpwstr>
  </property>
  <property fmtid="{D5CDD505-2E9C-101B-9397-08002B2CF9AE}" pid="93" name="TaxCatchAll">
    <vt:lpwstr>3127;#Beskrivning|b3151931-0fee-4a95-a28b-9b370fc904f9;#3757;#Förvaltning samordnad planering|20cb705b-3721-421a-8635-052f87b20b9c</vt:lpwstr>
  </property>
  <property fmtid="{D5CDD505-2E9C-101B-9397-08002B2CF9AE}" pid="94" name="_dlc_ItemStageId">
    <vt:lpwstr/>
  </property>
  <property fmtid="{D5CDD505-2E9C-101B-9397-08002B2CF9AE}" pid="96" name="Order">
    <vt:r8>2691000</vt:r8>
  </property>
  <property fmtid="{D5CDD505-2E9C-101B-9397-08002B2CF9AE}" pid="97" name="xd_ProgID">
    <vt:lpwstr/>
  </property>
  <property fmtid="{D5CDD505-2E9C-101B-9397-08002B2CF9AE}" pid="98" name="_SourceUrl">
    <vt:lpwstr/>
  </property>
  <property fmtid="{D5CDD505-2E9C-101B-9397-08002B2CF9AE}" pid="99" name="_SharedFileIndex">
    <vt:lpwstr/>
  </property>
  <property fmtid="{D5CDD505-2E9C-101B-9397-08002B2CF9AE}" pid="100" name="TemplateUrl">
    <vt:lpwstr/>
  </property>
  <property fmtid="{D5CDD505-2E9C-101B-9397-08002B2CF9AE}" pid="102" name="NLLDecisionLevelGoverning">
    <vt:lpwstr/>
  </property>
  <property fmtid="{D5CDD505-2E9C-101B-9397-08002B2CF9AE}" pid="103" name="NLLFactOwner">
    <vt:lpwstr/>
  </property>
  <property fmtid="{D5CDD505-2E9C-101B-9397-08002B2CF9AE}" pid="104" name="NLLFactOwnerText">
    <vt:lpwstr/>
  </property>
  <property fmtid="{D5CDD505-2E9C-101B-9397-08002B2CF9AE}" pid="105" name="xd_Signature">
    <vt:bool>false</vt:bool>
  </property>
  <property fmtid="{D5CDD505-2E9C-101B-9397-08002B2CF9AE}" pid="106" name="NLLDecisionLevel">
    <vt:lpwstr/>
  </property>
  <property fmtid="{D5CDD505-2E9C-101B-9397-08002B2CF9AE}" pid="107" name="NLLPTCProcessLeader">
    <vt:lpwstr/>
  </property>
  <property fmtid="{D5CDD505-2E9C-101B-9397-08002B2CF9AE}" pid="109" name="NLLPTCVISEditor">
    <vt:lpwstr/>
  </property>
</Properties>
</file>