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  <Override PartName="/customXml/itemProps5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16"/>
  </p:notesMasterIdLst>
  <p:sldIdLst>
    <p:sldId id="428" r:id="rId2"/>
    <p:sldId id="442" r:id="rId3"/>
    <p:sldId id="427" r:id="rId4"/>
    <p:sldId id="431" r:id="rId5"/>
    <p:sldId id="432" r:id="rId6"/>
    <p:sldId id="433" r:id="rId7"/>
    <p:sldId id="430" r:id="rId8"/>
    <p:sldId id="434" r:id="rId9"/>
    <p:sldId id="435" r:id="rId10"/>
    <p:sldId id="436" r:id="rId11"/>
    <p:sldId id="437" r:id="rId12"/>
    <p:sldId id="438" r:id="rId13"/>
    <p:sldId id="443" r:id="rId14"/>
    <p:sldId id="441" r:id="rId15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12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customXml" Target="../customXml/item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5" Type="http://schemas.openxmlformats.org/officeDocument/2006/relationships/customXml" Target="../customXml/item5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ustomXml" Target="../customXml/item3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39D774-0EA5-41EE-ADDC-05936C823D37}" type="datetimeFigureOut">
              <a:rPr lang="sv-SE" smtClean="0"/>
              <a:t>2023-09-05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613600-E852-439E-A4DB-FE1CC2A87D3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020857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u="none" dirty="0"/>
              <a:t>Tanja.</a:t>
            </a:r>
            <a:br>
              <a:rPr lang="sv-SE" u="none" dirty="0"/>
            </a:br>
            <a:r>
              <a:rPr lang="sv-SE" u="none" dirty="0"/>
              <a:t>Samordnad</a:t>
            </a:r>
            <a:r>
              <a:rPr lang="sv-SE" u="none" baseline="0" dirty="0"/>
              <a:t> planering är m</a:t>
            </a:r>
            <a:r>
              <a:rPr lang="sv-SE" u="none" dirty="0"/>
              <a:t>er</a:t>
            </a:r>
            <a:r>
              <a:rPr lang="sv-SE" u="none" baseline="0" dirty="0"/>
              <a:t> än bara </a:t>
            </a:r>
            <a:r>
              <a:rPr lang="sv-SE" u="none" baseline="0" dirty="0" err="1"/>
              <a:t>Lifecare</a:t>
            </a:r>
            <a:r>
              <a:rPr lang="sv-SE" u="none" baseline="0" dirty="0"/>
              <a:t> SP; Det är endast ett namn på det system vi använder. </a:t>
            </a:r>
            <a:endParaRPr lang="sv-SE" u="none" dirty="0"/>
          </a:p>
          <a:p>
            <a:r>
              <a:rPr lang="sv-SE" u="none" dirty="0"/>
              <a:t>Det inkluderar</a:t>
            </a:r>
            <a:r>
              <a:rPr lang="sv-SE" u="none" baseline="0" dirty="0"/>
              <a:t> i praktiken allt detta. </a:t>
            </a:r>
          </a:p>
          <a:p>
            <a:endParaRPr lang="sv-SE" u="none" dirty="0"/>
          </a:p>
          <a:p>
            <a:r>
              <a:rPr lang="sv-SE" u="none" dirty="0"/>
              <a:t>Idag</a:t>
            </a:r>
            <a:r>
              <a:rPr lang="sv-SE" u="none" baseline="0" dirty="0"/>
              <a:t> ska vi fokusera på </a:t>
            </a:r>
            <a:r>
              <a:rPr lang="sv-SE" u="none" baseline="0" dirty="0" err="1"/>
              <a:t>ffa</a:t>
            </a:r>
            <a:r>
              <a:rPr lang="sv-SE" u="none" baseline="0" dirty="0"/>
              <a:t> utskrivningsprocessen eftersom att det är där vi har störst flöden. Kommer även att prata om SIP som är en del av slutenvårdsprocessen men som också kan vara en fristående del i öppenvården oberoende av slutenvårdstillfälle. </a:t>
            </a:r>
            <a:endParaRPr lang="sv-SE" u="none" dirty="0"/>
          </a:p>
          <a:p>
            <a:endParaRPr lang="sv-SE" u="non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B0CB7F7-2DE7-442F-B621-87F2D8E04FE8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3877730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u="none" dirty="0"/>
              <a:t>Tanja.</a:t>
            </a:r>
            <a:br>
              <a:rPr lang="sv-SE" u="none" dirty="0"/>
            </a:br>
            <a:r>
              <a:rPr lang="sv-SE" u="none" dirty="0"/>
              <a:t>Samordnad</a:t>
            </a:r>
            <a:r>
              <a:rPr lang="sv-SE" u="none" baseline="0" dirty="0"/>
              <a:t> planering är m</a:t>
            </a:r>
            <a:r>
              <a:rPr lang="sv-SE" u="none" dirty="0"/>
              <a:t>er</a:t>
            </a:r>
            <a:r>
              <a:rPr lang="sv-SE" u="none" baseline="0" dirty="0"/>
              <a:t> än bara </a:t>
            </a:r>
            <a:r>
              <a:rPr lang="sv-SE" u="none" baseline="0" dirty="0" err="1"/>
              <a:t>Lifecare</a:t>
            </a:r>
            <a:r>
              <a:rPr lang="sv-SE" u="none" baseline="0" dirty="0"/>
              <a:t> SP; Det är endast ett namn på det system vi använder. </a:t>
            </a:r>
            <a:endParaRPr lang="sv-SE" u="none" dirty="0"/>
          </a:p>
          <a:p>
            <a:r>
              <a:rPr lang="sv-SE" u="none" dirty="0"/>
              <a:t>Det inkluderar</a:t>
            </a:r>
            <a:r>
              <a:rPr lang="sv-SE" u="none" baseline="0" dirty="0"/>
              <a:t> i praktiken allt detta. </a:t>
            </a:r>
          </a:p>
          <a:p>
            <a:endParaRPr lang="sv-SE" u="none" dirty="0"/>
          </a:p>
          <a:p>
            <a:r>
              <a:rPr lang="sv-SE" u="none" dirty="0"/>
              <a:t>Idag</a:t>
            </a:r>
            <a:r>
              <a:rPr lang="sv-SE" u="none" baseline="0" dirty="0"/>
              <a:t> ska vi fokusera på </a:t>
            </a:r>
            <a:r>
              <a:rPr lang="sv-SE" u="none" baseline="0" dirty="0" err="1"/>
              <a:t>ffa</a:t>
            </a:r>
            <a:r>
              <a:rPr lang="sv-SE" u="none" baseline="0" dirty="0"/>
              <a:t> utskrivningsprocessen eftersom att det är där vi har störst flöden. Kommer även att prata om SIP som är en del av slutenvårdsprocessen men som också kan vara en fristående del i öppenvården oberoende av slutenvårdstillfälle. </a:t>
            </a:r>
            <a:endParaRPr lang="sv-SE" u="none" dirty="0"/>
          </a:p>
          <a:p>
            <a:endParaRPr lang="sv-SE" u="non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B0CB7F7-2DE7-442F-B621-87F2D8E04FE8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5656756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u="none" dirty="0"/>
              <a:t>Tanja.</a:t>
            </a:r>
            <a:br>
              <a:rPr lang="sv-SE" u="none" dirty="0"/>
            </a:br>
            <a:r>
              <a:rPr lang="sv-SE" u="none" dirty="0"/>
              <a:t>Samordnad</a:t>
            </a:r>
            <a:r>
              <a:rPr lang="sv-SE" u="none" baseline="0" dirty="0"/>
              <a:t> planering är m</a:t>
            </a:r>
            <a:r>
              <a:rPr lang="sv-SE" u="none" dirty="0"/>
              <a:t>er</a:t>
            </a:r>
            <a:r>
              <a:rPr lang="sv-SE" u="none" baseline="0" dirty="0"/>
              <a:t> än bara </a:t>
            </a:r>
            <a:r>
              <a:rPr lang="sv-SE" u="none" baseline="0" dirty="0" err="1"/>
              <a:t>Lifecare</a:t>
            </a:r>
            <a:r>
              <a:rPr lang="sv-SE" u="none" baseline="0" dirty="0"/>
              <a:t> SP; Det är endast ett namn på det system vi använder. </a:t>
            </a:r>
            <a:endParaRPr lang="sv-SE" u="none" dirty="0"/>
          </a:p>
          <a:p>
            <a:r>
              <a:rPr lang="sv-SE" u="none" dirty="0"/>
              <a:t>Det inkluderar</a:t>
            </a:r>
            <a:r>
              <a:rPr lang="sv-SE" u="none" baseline="0" dirty="0"/>
              <a:t> i praktiken allt detta. </a:t>
            </a:r>
          </a:p>
          <a:p>
            <a:endParaRPr lang="sv-SE" u="none" dirty="0"/>
          </a:p>
          <a:p>
            <a:r>
              <a:rPr lang="sv-SE" u="none" dirty="0"/>
              <a:t>Idag</a:t>
            </a:r>
            <a:r>
              <a:rPr lang="sv-SE" u="none" baseline="0" dirty="0"/>
              <a:t> ska vi fokusera på </a:t>
            </a:r>
            <a:r>
              <a:rPr lang="sv-SE" u="none" baseline="0" dirty="0" err="1"/>
              <a:t>ffa</a:t>
            </a:r>
            <a:r>
              <a:rPr lang="sv-SE" u="none" baseline="0" dirty="0"/>
              <a:t> utskrivningsprocessen eftersom att det är där vi har störst flöden. Kommer även att prata om SIP som är en del av slutenvårdsprocessen men som också kan vara en fristående del i öppenvården oberoende av slutenvårdstillfälle. </a:t>
            </a:r>
            <a:endParaRPr lang="sv-SE" u="none" dirty="0"/>
          </a:p>
          <a:p>
            <a:endParaRPr lang="sv-SE" u="non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B0CB7F7-2DE7-442F-B621-87F2D8E04FE8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853951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u="none" dirty="0"/>
              <a:t>Tanja.</a:t>
            </a:r>
            <a:br>
              <a:rPr lang="sv-SE" u="none" dirty="0"/>
            </a:br>
            <a:r>
              <a:rPr lang="sv-SE" u="none" dirty="0"/>
              <a:t>Samordnad</a:t>
            </a:r>
            <a:r>
              <a:rPr lang="sv-SE" u="none" baseline="0" dirty="0"/>
              <a:t> planering är m</a:t>
            </a:r>
            <a:r>
              <a:rPr lang="sv-SE" u="none" dirty="0"/>
              <a:t>er</a:t>
            </a:r>
            <a:r>
              <a:rPr lang="sv-SE" u="none" baseline="0" dirty="0"/>
              <a:t> än bara </a:t>
            </a:r>
            <a:r>
              <a:rPr lang="sv-SE" u="none" baseline="0" dirty="0" err="1"/>
              <a:t>Lifecare</a:t>
            </a:r>
            <a:r>
              <a:rPr lang="sv-SE" u="none" baseline="0" dirty="0"/>
              <a:t> SP; Det är endast ett namn på det system vi använder. </a:t>
            </a:r>
            <a:endParaRPr lang="sv-SE" u="none" dirty="0"/>
          </a:p>
          <a:p>
            <a:r>
              <a:rPr lang="sv-SE" u="none" dirty="0"/>
              <a:t>Det inkluderar</a:t>
            </a:r>
            <a:r>
              <a:rPr lang="sv-SE" u="none" baseline="0" dirty="0"/>
              <a:t> i praktiken allt detta. </a:t>
            </a:r>
          </a:p>
          <a:p>
            <a:endParaRPr lang="sv-SE" u="none" dirty="0"/>
          </a:p>
          <a:p>
            <a:r>
              <a:rPr lang="sv-SE" u="none" dirty="0"/>
              <a:t>Idag</a:t>
            </a:r>
            <a:r>
              <a:rPr lang="sv-SE" u="none" baseline="0" dirty="0"/>
              <a:t> ska vi fokusera på </a:t>
            </a:r>
            <a:r>
              <a:rPr lang="sv-SE" u="none" baseline="0" dirty="0" err="1"/>
              <a:t>ffa</a:t>
            </a:r>
            <a:r>
              <a:rPr lang="sv-SE" u="none" baseline="0" dirty="0"/>
              <a:t> utskrivningsprocessen eftersom att det är där vi har störst flöden. Kommer även att prata om SIP som är en del av slutenvårdsprocessen men som också kan vara en fristående del i öppenvården oberoende av slutenvårdstillfälle. </a:t>
            </a:r>
            <a:endParaRPr lang="sv-SE" u="none" dirty="0"/>
          </a:p>
          <a:p>
            <a:endParaRPr lang="sv-SE" u="non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B0CB7F7-2DE7-442F-B621-87F2D8E04FE8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914725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u="none" dirty="0"/>
              <a:t>Tanja.</a:t>
            </a:r>
            <a:br>
              <a:rPr lang="sv-SE" u="none" dirty="0"/>
            </a:br>
            <a:r>
              <a:rPr lang="sv-SE" u="none" dirty="0"/>
              <a:t>Samordnad</a:t>
            </a:r>
            <a:r>
              <a:rPr lang="sv-SE" u="none" baseline="0" dirty="0"/>
              <a:t> planering är m</a:t>
            </a:r>
            <a:r>
              <a:rPr lang="sv-SE" u="none" dirty="0"/>
              <a:t>er</a:t>
            </a:r>
            <a:r>
              <a:rPr lang="sv-SE" u="none" baseline="0" dirty="0"/>
              <a:t> än bara </a:t>
            </a:r>
            <a:r>
              <a:rPr lang="sv-SE" u="none" baseline="0" dirty="0" err="1"/>
              <a:t>Lifecare</a:t>
            </a:r>
            <a:r>
              <a:rPr lang="sv-SE" u="none" baseline="0" dirty="0"/>
              <a:t> SP; Det är endast ett namn på det system vi använder. </a:t>
            </a:r>
            <a:endParaRPr lang="sv-SE" u="none" dirty="0"/>
          </a:p>
          <a:p>
            <a:r>
              <a:rPr lang="sv-SE" u="none" dirty="0"/>
              <a:t>Det inkluderar</a:t>
            </a:r>
            <a:r>
              <a:rPr lang="sv-SE" u="none" baseline="0" dirty="0"/>
              <a:t> i praktiken allt detta. </a:t>
            </a:r>
          </a:p>
          <a:p>
            <a:endParaRPr lang="sv-SE" u="none" dirty="0"/>
          </a:p>
          <a:p>
            <a:r>
              <a:rPr lang="sv-SE" u="none" dirty="0"/>
              <a:t>Idag</a:t>
            </a:r>
            <a:r>
              <a:rPr lang="sv-SE" u="none" baseline="0" dirty="0"/>
              <a:t> ska vi fokusera på </a:t>
            </a:r>
            <a:r>
              <a:rPr lang="sv-SE" u="none" baseline="0" dirty="0" err="1"/>
              <a:t>ffa</a:t>
            </a:r>
            <a:r>
              <a:rPr lang="sv-SE" u="none" baseline="0" dirty="0"/>
              <a:t> utskrivningsprocessen eftersom att det är där vi har störst flöden. Kommer även att prata om SIP som är en del av slutenvårdsprocessen men som också kan vara en fristående del i öppenvården oberoende av slutenvårdstillfälle. </a:t>
            </a:r>
            <a:endParaRPr lang="sv-SE" u="none" dirty="0"/>
          </a:p>
          <a:p>
            <a:endParaRPr lang="sv-SE" u="non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B0CB7F7-2DE7-442F-B621-87F2D8E04FE8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965918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u="none" dirty="0"/>
              <a:t>Tanja.</a:t>
            </a:r>
            <a:br>
              <a:rPr lang="sv-SE" u="none" dirty="0"/>
            </a:br>
            <a:r>
              <a:rPr lang="sv-SE" u="none" dirty="0"/>
              <a:t>Samordnad</a:t>
            </a:r>
            <a:r>
              <a:rPr lang="sv-SE" u="none" baseline="0" dirty="0"/>
              <a:t> planering är m</a:t>
            </a:r>
            <a:r>
              <a:rPr lang="sv-SE" u="none" dirty="0"/>
              <a:t>er</a:t>
            </a:r>
            <a:r>
              <a:rPr lang="sv-SE" u="none" baseline="0" dirty="0"/>
              <a:t> än bara </a:t>
            </a:r>
            <a:r>
              <a:rPr lang="sv-SE" u="none" baseline="0" dirty="0" err="1"/>
              <a:t>Lifecare</a:t>
            </a:r>
            <a:r>
              <a:rPr lang="sv-SE" u="none" baseline="0" dirty="0"/>
              <a:t> SP; Det är endast ett namn på det system vi använder. </a:t>
            </a:r>
            <a:endParaRPr lang="sv-SE" u="none" dirty="0"/>
          </a:p>
          <a:p>
            <a:r>
              <a:rPr lang="sv-SE" u="none" dirty="0"/>
              <a:t>Det inkluderar</a:t>
            </a:r>
            <a:r>
              <a:rPr lang="sv-SE" u="none" baseline="0" dirty="0"/>
              <a:t> i praktiken allt detta. </a:t>
            </a:r>
          </a:p>
          <a:p>
            <a:endParaRPr lang="sv-SE" u="none" dirty="0"/>
          </a:p>
          <a:p>
            <a:r>
              <a:rPr lang="sv-SE" u="none" dirty="0"/>
              <a:t>Idag</a:t>
            </a:r>
            <a:r>
              <a:rPr lang="sv-SE" u="none" baseline="0" dirty="0"/>
              <a:t> ska vi fokusera på </a:t>
            </a:r>
            <a:r>
              <a:rPr lang="sv-SE" u="none" baseline="0" dirty="0" err="1"/>
              <a:t>ffa</a:t>
            </a:r>
            <a:r>
              <a:rPr lang="sv-SE" u="none" baseline="0" dirty="0"/>
              <a:t> utskrivningsprocessen eftersom att det är där vi har störst flöden. Kommer även att prata om SIP som är en del av slutenvårdsprocessen men som också kan vara en fristående del i öppenvården oberoende av slutenvårdstillfälle. </a:t>
            </a:r>
            <a:endParaRPr lang="sv-SE" u="none" dirty="0"/>
          </a:p>
          <a:p>
            <a:endParaRPr lang="sv-SE" u="non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B0CB7F7-2DE7-442F-B621-87F2D8E04FE8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945348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u="none" dirty="0"/>
              <a:t>Tanja.</a:t>
            </a:r>
            <a:br>
              <a:rPr lang="sv-SE" u="none" dirty="0"/>
            </a:br>
            <a:r>
              <a:rPr lang="sv-SE" u="none" dirty="0"/>
              <a:t>Samordnad</a:t>
            </a:r>
            <a:r>
              <a:rPr lang="sv-SE" u="none" baseline="0" dirty="0"/>
              <a:t> planering är m</a:t>
            </a:r>
            <a:r>
              <a:rPr lang="sv-SE" u="none" dirty="0"/>
              <a:t>er</a:t>
            </a:r>
            <a:r>
              <a:rPr lang="sv-SE" u="none" baseline="0" dirty="0"/>
              <a:t> än bara </a:t>
            </a:r>
            <a:r>
              <a:rPr lang="sv-SE" u="none" baseline="0" dirty="0" err="1"/>
              <a:t>Lifecare</a:t>
            </a:r>
            <a:r>
              <a:rPr lang="sv-SE" u="none" baseline="0" dirty="0"/>
              <a:t> SP; Det är endast ett namn på det system vi använder. </a:t>
            </a:r>
            <a:endParaRPr lang="sv-SE" u="none" dirty="0"/>
          </a:p>
          <a:p>
            <a:r>
              <a:rPr lang="sv-SE" u="none" dirty="0"/>
              <a:t>Det inkluderar</a:t>
            </a:r>
            <a:r>
              <a:rPr lang="sv-SE" u="none" baseline="0" dirty="0"/>
              <a:t> i praktiken allt detta. </a:t>
            </a:r>
          </a:p>
          <a:p>
            <a:endParaRPr lang="sv-SE" u="none" dirty="0"/>
          </a:p>
          <a:p>
            <a:r>
              <a:rPr lang="sv-SE" u="none" dirty="0"/>
              <a:t>Idag</a:t>
            </a:r>
            <a:r>
              <a:rPr lang="sv-SE" u="none" baseline="0" dirty="0"/>
              <a:t> ska vi fokusera på </a:t>
            </a:r>
            <a:r>
              <a:rPr lang="sv-SE" u="none" baseline="0" dirty="0" err="1"/>
              <a:t>ffa</a:t>
            </a:r>
            <a:r>
              <a:rPr lang="sv-SE" u="none" baseline="0" dirty="0"/>
              <a:t> utskrivningsprocessen eftersom att det är där vi har störst flöden. Kommer även att prata om SIP som är en del av slutenvårdsprocessen men som också kan vara en fristående del i öppenvården oberoende av slutenvårdstillfälle. </a:t>
            </a:r>
            <a:endParaRPr lang="sv-SE" u="none" dirty="0"/>
          </a:p>
          <a:p>
            <a:endParaRPr lang="sv-SE" u="non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B0CB7F7-2DE7-442F-B621-87F2D8E04FE8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060916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u="none" dirty="0"/>
              <a:t>Tanja.</a:t>
            </a:r>
            <a:br>
              <a:rPr lang="sv-SE" u="none" dirty="0"/>
            </a:br>
            <a:r>
              <a:rPr lang="sv-SE" u="none" dirty="0"/>
              <a:t>Samordnad</a:t>
            </a:r>
            <a:r>
              <a:rPr lang="sv-SE" u="none" baseline="0" dirty="0"/>
              <a:t> planering är m</a:t>
            </a:r>
            <a:r>
              <a:rPr lang="sv-SE" u="none" dirty="0"/>
              <a:t>er</a:t>
            </a:r>
            <a:r>
              <a:rPr lang="sv-SE" u="none" baseline="0" dirty="0"/>
              <a:t> än bara </a:t>
            </a:r>
            <a:r>
              <a:rPr lang="sv-SE" u="none" baseline="0" dirty="0" err="1"/>
              <a:t>Lifecare</a:t>
            </a:r>
            <a:r>
              <a:rPr lang="sv-SE" u="none" baseline="0" dirty="0"/>
              <a:t> SP; Det är endast ett namn på det system vi använder. </a:t>
            </a:r>
            <a:endParaRPr lang="sv-SE" u="none" dirty="0"/>
          </a:p>
          <a:p>
            <a:r>
              <a:rPr lang="sv-SE" u="none" dirty="0"/>
              <a:t>Det inkluderar</a:t>
            </a:r>
            <a:r>
              <a:rPr lang="sv-SE" u="none" baseline="0" dirty="0"/>
              <a:t> i praktiken allt detta. </a:t>
            </a:r>
          </a:p>
          <a:p>
            <a:endParaRPr lang="sv-SE" u="none" dirty="0"/>
          </a:p>
          <a:p>
            <a:r>
              <a:rPr lang="sv-SE" u="none" dirty="0"/>
              <a:t>Idag</a:t>
            </a:r>
            <a:r>
              <a:rPr lang="sv-SE" u="none" baseline="0" dirty="0"/>
              <a:t> ska vi fokusera på </a:t>
            </a:r>
            <a:r>
              <a:rPr lang="sv-SE" u="none" baseline="0" dirty="0" err="1"/>
              <a:t>ffa</a:t>
            </a:r>
            <a:r>
              <a:rPr lang="sv-SE" u="none" baseline="0" dirty="0"/>
              <a:t> utskrivningsprocessen eftersom att det är där vi har störst flöden. Kommer även att prata om SIP som är en del av slutenvårdsprocessen men som också kan vara en fristående del i öppenvården oberoende av slutenvårdstillfälle. </a:t>
            </a:r>
            <a:endParaRPr lang="sv-SE" u="none" dirty="0"/>
          </a:p>
          <a:p>
            <a:endParaRPr lang="sv-SE" u="non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B0CB7F7-2DE7-442F-B621-87F2D8E04FE8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9409821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u="none" dirty="0"/>
              <a:t>Tanja.</a:t>
            </a:r>
            <a:br>
              <a:rPr lang="sv-SE" u="none" dirty="0"/>
            </a:br>
            <a:r>
              <a:rPr lang="sv-SE" u="none" dirty="0"/>
              <a:t>Samordnad</a:t>
            </a:r>
            <a:r>
              <a:rPr lang="sv-SE" u="none" baseline="0" dirty="0"/>
              <a:t> planering är m</a:t>
            </a:r>
            <a:r>
              <a:rPr lang="sv-SE" u="none" dirty="0"/>
              <a:t>er</a:t>
            </a:r>
            <a:r>
              <a:rPr lang="sv-SE" u="none" baseline="0" dirty="0"/>
              <a:t> än bara </a:t>
            </a:r>
            <a:r>
              <a:rPr lang="sv-SE" u="none" baseline="0" dirty="0" err="1"/>
              <a:t>Lifecare</a:t>
            </a:r>
            <a:r>
              <a:rPr lang="sv-SE" u="none" baseline="0" dirty="0"/>
              <a:t> SP; Det är endast ett namn på det system vi använder. </a:t>
            </a:r>
            <a:endParaRPr lang="sv-SE" u="none" dirty="0"/>
          </a:p>
          <a:p>
            <a:r>
              <a:rPr lang="sv-SE" u="none" dirty="0"/>
              <a:t>Det inkluderar</a:t>
            </a:r>
            <a:r>
              <a:rPr lang="sv-SE" u="none" baseline="0" dirty="0"/>
              <a:t> i praktiken allt detta. </a:t>
            </a:r>
          </a:p>
          <a:p>
            <a:endParaRPr lang="sv-SE" u="none" dirty="0"/>
          </a:p>
          <a:p>
            <a:r>
              <a:rPr lang="sv-SE" u="none" dirty="0"/>
              <a:t>Idag</a:t>
            </a:r>
            <a:r>
              <a:rPr lang="sv-SE" u="none" baseline="0" dirty="0"/>
              <a:t> ska vi fokusera på </a:t>
            </a:r>
            <a:r>
              <a:rPr lang="sv-SE" u="none" baseline="0" dirty="0" err="1"/>
              <a:t>ffa</a:t>
            </a:r>
            <a:r>
              <a:rPr lang="sv-SE" u="none" baseline="0" dirty="0"/>
              <a:t> utskrivningsprocessen eftersom att det är där vi har störst flöden. Kommer även att prata om SIP som är en del av slutenvårdsprocessen men som också kan vara en fristående del i öppenvården oberoende av slutenvårdstillfälle. </a:t>
            </a:r>
            <a:endParaRPr lang="sv-SE" u="none" dirty="0"/>
          </a:p>
          <a:p>
            <a:endParaRPr lang="sv-SE" u="non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B0CB7F7-2DE7-442F-B621-87F2D8E04FE8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9999909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u="none" dirty="0"/>
              <a:t>Tanja.</a:t>
            </a:r>
            <a:br>
              <a:rPr lang="sv-SE" u="none" dirty="0"/>
            </a:br>
            <a:r>
              <a:rPr lang="sv-SE" u="none" dirty="0"/>
              <a:t>Samordnad</a:t>
            </a:r>
            <a:r>
              <a:rPr lang="sv-SE" u="none" baseline="0" dirty="0"/>
              <a:t> planering är m</a:t>
            </a:r>
            <a:r>
              <a:rPr lang="sv-SE" u="none" dirty="0"/>
              <a:t>er</a:t>
            </a:r>
            <a:r>
              <a:rPr lang="sv-SE" u="none" baseline="0" dirty="0"/>
              <a:t> än bara </a:t>
            </a:r>
            <a:r>
              <a:rPr lang="sv-SE" u="none" baseline="0" dirty="0" err="1"/>
              <a:t>Lifecare</a:t>
            </a:r>
            <a:r>
              <a:rPr lang="sv-SE" u="none" baseline="0" dirty="0"/>
              <a:t> SP; Det är endast ett namn på det system vi använder. </a:t>
            </a:r>
            <a:endParaRPr lang="sv-SE" u="none" dirty="0"/>
          </a:p>
          <a:p>
            <a:r>
              <a:rPr lang="sv-SE" u="none" dirty="0"/>
              <a:t>Det inkluderar</a:t>
            </a:r>
            <a:r>
              <a:rPr lang="sv-SE" u="none" baseline="0" dirty="0"/>
              <a:t> i praktiken allt detta. </a:t>
            </a:r>
          </a:p>
          <a:p>
            <a:endParaRPr lang="sv-SE" u="none" dirty="0"/>
          </a:p>
          <a:p>
            <a:r>
              <a:rPr lang="sv-SE" u="none" dirty="0"/>
              <a:t>Idag</a:t>
            </a:r>
            <a:r>
              <a:rPr lang="sv-SE" u="none" baseline="0" dirty="0"/>
              <a:t> ska vi fokusera på </a:t>
            </a:r>
            <a:r>
              <a:rPr lang="sv-SE" u="none" baseline="0" dirty="0" err="1"/>
              <a:t>ffa</a:t>
            </a:r>
            <a:r>
              <a:rPr lang="sv-SE" u="none" baseline="0" dirty="0"/>
              <a:t> utskrivningsprocessen eftersom att det är där vi har störst flöden. Kommer även att prata om SIP som är en del av slutenvårdsprocessen men som också kan vara en fristående del i öppenvården oberoende av slutenvårdstillfälle. </a:t>
            </a:r>
            <a:endParaRPr lang="sv-SE" u="none" dirty="0"/>
          </a:p>
          <a:p>
            <a:endParaRPr lang="sv-SE" u="non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B0CB7F7-2DE7-442F-B621-87F2D8E04FE8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3574924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u="none" dirty="0"/>
              <a:t>Tanja.</a:t>
            </a:r>
            <a:br>
              <a:rPr lang="sv-SE" u="none" dirty="0"/>
            </a:br>
            <a:r>
              <a:rPr lang="sv-SE" u="none" dirty="0"/>
              <a:t>Samordnad</a:t>
            </a:r>
            <a:r>
              <a:rPr lang="sv-SE" u="none" baseline="0" dirty="0"/>
              <a:t> planering är m</a:t>
            </a:r>
            <a:r>
              <a:rPr lang="sv-SE" u="none" dirty="0"/>
              <a:t>er</a:t>
            </a:r>
            <a:r>
              <a:rPr lang="sv-SE" u="none" baseline="0" dirty="0"/>
              <a:t> än bara </a:t>
            </a:r>
            <a:r>
              <a:rPr lang="sv-SE" u="none" baseline="0" dirty="0" err="1"/>
              <a:t>Lifecare</a:t>
            </a:r>
            <a:r>
              <a:rPr lang="sv-SE" u="none" baseline="0" dirty="0"/>
              <a:t> SP; Det är endast ett namn på det system vi använder. </a:t>
            </a:r>
            <a:endParaRPr lang="sv-SE" u="none" dirty="0"/>
          </a:p>
          <a:p>
            <a:r>
              <a:rPr lang="sv-SE" u="none" dirty="0"/>
              <a:t>Det inkluderar</a:t>
            </a:r>
            <a:r>
              <a:rPr lang="sv-SE" u="none" baseline="0" dirty="0"/>
              <a:t> i praktiken allt detta. </a:t>
            </a:r>
          </a:p>
          <a:p>
            <a:endParaRPr lang="sv-SE" u="none" dirty="0"/>
          </a:p>
          <a:p>
            <a:r>
              <a:rPr lang="sv-SE" u="none" dirty="0"/>
              <a:t>Idag</a:t>
            </a:r>
            <a:r>
              <a:rPr lang="sv-SE" u="none" baseline="0" dirty="0"/>
              <a:t> ska vi fokusera på </a:t>
            </a:r>
            <a:r>
              <a:rPr lang="sv-SE" u="none" baseline="0" dirty="0" err="1"/>
              <a:t>ffa</a:t>
            </a:r>
            <a:r>
              <a:rPr lang="sv-SE" u="none" baseline="0" dirty="0"/>
              <a:t> utskrivningsprocessen eftersom att det är där vi har störst flöden. Kommer även att prata om SIP som är en del av slutenvårdsprocessen men som också kan vara en fristående del i öppenvården oberoende av slutenvårdstillfälle. </a:t>
            </a:r>
            <a:endParaRPr lang="sv-SE" u="none" dirty="0"/>
          </a:p>
          <a:p>
            <a:endParaRPr lang="sv-SE" u="non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B0CB7F7-2DE7-442F-B621-87F2D8E04FE8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949249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nual för ma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text 12"/>
          <p:cNvSpPr txBox="1">
            <a:spLocks/>
          </p:cNvSpPr>
          <p:nvPr userDrawn="1"/>
        </p:nvSpPr>
        <p:spPr>
          <a:xfrm>
            <a:off x="1395679" y="2512514"/>
            <a:ext cx="4735528" cy="1369973"/>
          </a:xfrm>
          <a:prstGeom prst="rect">
            <a:avLst/>
          </a:prstGeom>
        </p:spPr>
        <p:txBody>
          <a:bodyPr/>
          <a:lstStyle>
            <a:lvl1pPr marL="285750" indent="-285750" algn="l" defTabSz="762000" rtl="0" eaLnBrk="1" fontAlgn="base" hangingPunct="1">
              <a:spcBef>
                <a:spcPct val="1000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600" baseline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536575" indent="0" algn="l" defTabSz="762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Arial" charset="0"/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80975" indent="-180975" algn="l" defTabSz="762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5000"/>
              <a:buFont typeface="Arial" charset="0"/>
              <a:buChar char="•"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790700" indent="-176213" algn="l" defTabSz="762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Arial" charset="0"/>
              <a:buChar char="–"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154238" indent="-87313" algn="l" defTabSz="762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Arial" charset="0"/>
              <a:buChar char="•"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38400" indent="-228600" algn="l" defTabSz="762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" pitchFamily="2" charset="2"/>
              <a:buChar char="l"/>
              <a:defRPr sz="1600">
                <a:solidFill>
                  <a:schemeClr val="tx2"/>
                </a:solidFill>
                <a:latin typeface="+mn-lt"/>
              </a:defRPr>
            </a:lvl6pPr>
            <a:lvl7pPr marL="2895600" indent="-228600" algn="l" defTabSz="762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" pitchFamily="2" charset="2"/>
              <a:buChar char="l"/>
              <a:defRPr sz="1600">
                <a:solidFill>
                  <a:schemeClr val="tx2"/>
                </a:solidFill>
                <a:latin typeface="+mn-lt"/>
              </a:defRPr>
            </a:lvl7pPr>
            <a:lvl8pPr marL="3352800" indent="-228600" algn="l" defTabSz="762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" pitchFamily="2" charset="2"/>
              <a:buChar char="l"/>
              <a:defRPr sz="1600">
                <a:solidFill>
                  <a:schemeClr val="tx2"/>
                </a:solidFill>
                <a:latin typeface="+mn-lt"/>
              </a:defRPr>
            </a:lvl8pPr>
            <a:lvl9pPr marL="3810000" indent="-228600" algn="l" defTabSz="762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" pitchFamily="2" charset="2"/>
              <a:buChar char="l"/>
              <a:defRPr sz="1600">
                <a:solidFill>
                  <a:schemeClr val="tx2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sv-SE" sz="1867" b="1" kern="0" dirty="0">
                <a:solidFill>
                  <a:srgbClr val="155697"/>
                </a:solidFill>
              </a:rPr>
              <a:t>Skapa ny sida</a:t>
            </a:r>
          </a:p>
          <a:p>
            <a:pPr marL="380990" indent="-380990">
              <a:spcBef>
                <a:spcPts val="213"/>
              </a:spcBef>
            </a:pPr>
            <a:r>
              <a:rPr lang="sv-SE" sz="1600" b="0" u="none" kern="0" dirty="0"/>
              <a:t>I menyn </a:t>
            </a:r>
            <a:r>
              <a:rPr lang="sv-SE" sz="1600" b="1" u="none" kern="0" dirty="0"/>
              <a:t>Start</a:t>
            </a:r>
            <a:r>
              <a:rPr lang="sv-SE" sz="1600" b="1" u="none" kern="0" baseline="0" dirty="0"/>
              <a:t> </a:t>
            </a:r>
            <a:r>
              <a:rPr lang="sv-SE" sz="1600" b="0" u="none" kern="0" baseline="0" dirty="0"/>
              <a:t>hittar du</a:t>
            </a:r>
            <a:r>
              <a:rPr lang="sv-SE" sz="1600" b="1" u="none" kern="0" baseline="0" dirty="0"/>
              <a:t> </a:t>
            </a:r>
            <a:r>
              <a:rPr lang="sv-SE" sz="1600" b="0" i="1" u="none" kern="0" baseline="0" dirty="0"/>
              <a:t>Ny bild</a:t>
            </a:r>
            <a:r>
              <a:rPr lang="sv-SE" sz="1600" b="0" u="none" kern="0" baseline="0" dirty="0"/>
              <a:t>.</a:t>
            </a:r>
            <a:r>
              <a:rPr lang="sv-SE" sz="1600" b="0" u="none" kern="0" dirty="0"/>
              <a:t> </a:t>
            </a:r>
          </a:p>
          <a:p>
            <a:pPr marL="380990" indent="-380990">
              <a:spcBef>
                <a:spcPts val="213"/>
              </a:spcBef>
            </a:pPr>
            <a:r>
              <a:rPr lang="sv-SE" sz="1600" i="0" u="none" kern="0" dirty="0"/>
              <a:t>Klicka på pilen</a:t>
            </a:r>
            <a:r>
              <a:rPr lang="sv-SE" sz="1600" i="0" u="none" kern="0" baseline="0" dirty="0"/>
              <a:t> och välj den </a:t>
            </a:r>
            <a:r>
              <a:rPr lang="sv-SE" sz="1600" i="0" u="none" kern="0" baseline="0" dirty="0" err="1"/>
              <a:t>sidmall</a:t>
            </a:r>
            <a:r>
              <a:rPr lang="sv-SE" sz="1600" i="0" u="none" kern="0" baseline="0" dirty="0"/>
              <a:t> du behöver.</a:t>
            </a:r>
            <a:endParaRPr lang="sv-SE" sz="1867" i="0" u="none" kern="0" baseline="0" dirty="0"/>
          </a:p>
          <a:p>
            <a:endParaRPr lang="sv-SE" sz="1867" i="0" u="none" kern="0" baseline="0" dirty="0"/>
          </a:p>
          <a:p>
            <a:endParaRPr lang="sv-SE" sz="1867" i="0" u="none" kern="0" baseline="0" dirty="0"/>
          </a:p>
          <a:p>
            <a:endParaRPr lang="sv-SE" sz="1867" i="0" u="none" kern="0" baseline="0" dirty="0"/>
          </a:p>
          <a:p>
            <a:pPr marL="304792" marR="0" indent="-304792" algn="l" defTabSz="1015975" rtl="0" eaLnBrk="1" fontAlgn="base" latinLnBrk="0" hangingPunct="1">
              <a:lnSpc>
                <a:spcPct val="100000"/>
              </a:lnSpc>
              <a:spcBef>
                <a:spcPts val="213"/>
              </a:spcBef>
              <a:spcAft>
                <a:spcPct val="0"/>
              </a:spcAft>
              <a:buClr>
                <a:schemeClr val="tx2"/>
              </a:buClr>
              <a:buSzTx/>
              <a:buFont typeface="+mj-lt"/>
              <a:buAutoNum type="arabicPeriod"/>
              <a:tabLst/>
              <a:defRPr/>
            </a:pPr>
            <a:endParaRPr lang="sv-SE" sz="1600" kern="0" dirty="0"/>
          </a:p>
          <a:p>
            <a:pPr marL="0" indent="0">
              <a:buNone/>
            </a:pPr>
            <a:endParaRPr lang="sv-SE" sz="1600" kern="0" dirty="0"/>
          </a:p>
          <a:p>
            <a:pPr marL="0" indent="0">
              <a:buNone/>
            </a:pPr>
            <a:endParaRPr lang="sv-SE" sz="1600" kern="0" dirty="0"/>
          </a:p>
          <a:p>
            <a:pPr marL="0" indent="0">
              <a:buNone/>
            </a:pPr>
            <a:endParaRPr lang="sv-SE" sz="1600" kern="0" dirty="0"/>
          </a:p>
          <a:p>
            <a:pPr marL="0" indent="0">
              <a:buNone/>
            </a:pPr>
            <a:endParaRPr lang="sv-SE" sz="1600" kern="0" dirty="0"/>
          </a:p>
          <a:p>
            <a:endParaRPr lang="sv-SE" sz="1867" kern="0" dirty="0"/>
          </a:p>
        </p:txBody>
      </p:sp>
      <p:sp>
        <p:nvSpPr>
          <p:cNvPr id="5" name="Rubrik 8"/>
          <p:cNvSpPr txBox="1">
            <a:spLocks/>
          </p:cNvSpPr>
          <p:nvPr userDrawn="1"/>
        </p:nvSpPr>
        <p:spPr>
          <a:xfrm>
            <a:off x="1379000" y="775051"/>
            <a:ext cx="7493000" cy="620712"/>
          </a:xfrm>
          <a:prstGeom prst="rect">
            <a:avLst/>
          </a:prstGeom>
        </p:spPr>
        <p:txBody>
          <a:bodyPr/>
          <a:lstStyle>
            <a:lvl1pPr algn="l" defTabSz="762000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70C0"/>
                </a:solidFill>
                <a:latin typeface="+mj-lt"/>
                <a:ea typeface="+mj-ea"/>
                <a:cs typeface="+mj-cs"/>
              </a:defRPr>
            </a:lvl1pPr>
            <a:lvl2pPr algn="l" defTabSz="762000" rtl="0" eaLnBrk="1" fontAlgn="base" hangingPunct="1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Arial" charset="0"/>
              </a:defRPr>
            </a:lvl2pPr>
            <a:lvl3pPr algn="l" defTabSz="762000" rtl="0" eaLnBrk="1" fontAlgn="base" hangingPunct="1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Arial" charset="0"/>
              </a:defRPr>
            </a:lvl3pPr>
            <a:lvl4pPr algn="l" defTabSz="762000" rtl="0" eaLnBrk="1" fontAlgn="base" hangingPunct="1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Arial" charset="0"/>
              </a:defRPr>
            </a:lvl4pPr>
            <a:lvl5pPr algn="l" defTabSz="762000" rtl="0" eaLnBrk="1" fontAlgn="base" hangingPunct="1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Arial" charset="0"/>
              </a:defRPr>
            </a:lvl5pPr>
            <a:lvl6pPr marL="457200" algn="l" defTabSz="762000" rtl="0" eaLnBrk="1" fontAlgn="base" hangingPunct="1">
              <a:spcBef>
                <a:spcPct val="0"/>
              </a:spcBef>
              <a:spcAft>
                <a:spcPct val="0"/>
              </a:spcAft>
              <a:defRPr sz="3400">
                <a:solidFill>
                  <a:srgbClr val="0D68B0"/>
                </a:solidFill>
                <a:latin typeface="Arial" charset="0"/>
              </a:defRPr>
            </a:lvl6pPr>
            <a:lvl7pPr marL="914400" algn="l" defTabSz="762000" rtl="0" eaLnBrk="1" fontAlgn="base" hangingPunct="1">
              <a:spcBef>
                <a:spcPct val="0"/>
              </a:spcBef>
              <a:spcAft>
                <a:spcPct val="0"/>
              </a:spcAft>
              <a:defRPr sz="3400">
                <a:solidFill>
                  <a:srgbClr val="0D68B0"/>
                </a:solidFill>
                <a:latin typeface="Arial" charset="0"/>
              </a:defRPr>
            </a:lvl7pPr>
            <a:lvl8pPr marL="1371600" algn="l" defTabSz="762000" rtl="0" eaLnBrk="1" fontAlgn="base" hangingPunct="1">
              <a:spcBef>
                <a:spcPct val="0"/>
              </a:spcBef>
              <a:spcAft>
                <a:spcPct val="0"/>
              </a:spcAft>
              <a:defRPr sz="3400">
                <a:solidFill>
                  <a:srgbClr val="0D68B0"/>
                </a:solidFill>
                <a:latin typeface="Arial" charset="0"/>
              </a:defRPr>
            </a:lvl8pPr>
            <a:lvl9pPr marL="1828800" algn="l" defTabSz="762000" rtl="0" eaLnBrk="1" fontAlgn="base" hangingPunct="1">
              <a:spcBef>
                <a:spcPct val="0"/>
              </a:spcBef>
              <a:spcAft>
                <a:spcPct val="0"/>
              </a:spcAft>
              <a:defRPr sz="3400">
                <a:solidFill>
                  <a:srgbClr val="0D68B0"/>
                </a:solidFill>
                <a:latin typeface="Arial" charset="0"/>
              </a:defRPr>
            </a:lvl9pPr>
          </a:lstStyle>
          <a:p>
            <a:r>
              <a:rPr lang="sv-SE" sz="3733" kern="0" dirty="0"/>
              <a:t>Våra nya mallar</a:t>
            </a:r>
          </a:p>
        </p:txBody>
      </p:sp>
      <p:grpSp>
        <p:nvGrpSpPr>
          <p:cNvPr id="17" name="Grupp 16"/>
          <p:cNvGrpSpPr/>
          <p:nvPr userDrawn="1"/>
        </p:nvGrpSpPr>
        <p:grpSpPr>
          <a:xfrm>
            <a:off x="1537768" y="3929353"/>
            <a:ext cx="2349248" cy="1323107"/>
            <a:chOff x="1545535" y="1656085"/>
            <a:chExt cx="1990725" cy="1085850"/>
          </a:xfrm>
        </p:grpSpPr>
        <p:pic>
          <p:nvPicPr>
            <p:cNvPr id="6" name="Bildobjekt 5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45535" y="1656085"/>
              <a:ext cx="1990725" cy="1085850"/>
            </a:xfrm>
            <a:prstGeom prst="rect">
              <a:avLst/>
            </a:prstGeom>
            <a:ln>
              <a:solidFill>
                <a:schemeClr val="tx1"/>
              </a:solidFill>
            </a:ln>
          </p:spPr>
        </p:pic>
        <p:sp>
          <p:nvSpPr>
            <p:cNvPr id="2" name="Ellips 1"/>
            <p:cNvSpPr/>
            <p:nvPr userDrawn="1"/>
          </p:nvSpPr>
          <p:spPr bwMode="auto">
            <a:xfrm>
              <a:off x="2647464" y="2404704"/>
              <a:ext cx="152380" cy="152380"/>
            </a:xfrm>
            <a:prstGeom prst="ellipse">
              <a:avLst/>
            </a:prstGeom>
            <a:noFill/>
            <a:ln w="12700" cap="flat" cmpd="sng" algn="ctr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121917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sv-SE" sz="3467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grpSp>
        <p:nvGrpSpPr>
          <p:cNvPr id="49" name="Grupp 48"/>
          <p:cNvGrpSpPr/>
          <p:nvPr userDrawn="1"/>
        </p:nvGrpSpPr>
        <p:grpSpPr>
          <a:xfrm>
            <a:off x="6112464" y="3882486"/>
            <a:ext cx="2349248" cy="1332388"/>
            <a:chOff x="1563890" y="3912629"/>
            <a:chExt cx="1990725" cy="1085850"/>
          </a:xfrm>
        </p:grpSpPr>
        <p:pic>
          <p:nvPicPr>
            <p:cNvPr id="30" name="Bildobjekt 29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63890" y="3912629"/>
              <a:ext cx="1990725" cy="1085850"/>
            </a:xfrm>
            <a:prstGeom prst="rect">
              <a:avLst/>
            </a:prstGeom>
            <a:ln>
              <a:solidFill>
                <a:schemeClr val="tx1"/>
              </a:solidFill>
            </a:ln>
          </p:spPr>
        </p:pic>
        <p:sp>
          <p:nvSpPr>
            <p:cNvPr id="44" name="Rektangel 43"/>
            <p:cNvSpPr/>
            <p:nvPr userDrawn="1"/>
          </p:nvSpPr>
          <p:spPr bwMode="auto">
            <a:xfrm>
              <a:off x="2802016" y="4183582"/>
              <a:ext cx="736413" cy="215328"/>
            </a:xfrm>
            <a:prstGeom prst="rect">
              <a:avLst/>
            </a:prstGeom>
            <a:noFill/>
            <a:ln w="12700" cap="flat" cmpd="sng" algn="ctr">
              <a:solidFill>
                <a:srgbClr val="C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121917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sv-SE" sz="3467" b="0" i="0" u="none" strike="noStrike" cap="none" normalizeH="0" baseline="0">
                <a:ln>
                  <a:noFill/>
                </a:ln>
                <a:noFill/>
                <a:effectLst/>
                <a:latin typeface="Arial" charset="0"/>
              </a:endParaRPr>
            </a:p>
          </p:txBody>
        </p:sp>
      </p:grpSp>
      <p:sp>
        <p:nvSpPr>
          <p:cNvPr id="15" name="Rektangel 14"/>
          <p:cNvSpPr/>
          <p:nvPr userDrawn="1"/>
        </p:nvSpPr>
        <p:spPr>
          <a:xfrm>
            <a:off x="6001732" y="2512512"/>
            <a:ext cx="6096000" cy="1169616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sv-SE" sz="1867" b="1" kern="0" dirty="0">
                <a:solidFill>
                  <a:srgbClr val="155697"/>
                </a:solidFill>
              </a:rPr>
              <a:t>Ändra mall på en befintlig sida</a:t>
            </a:r>
          </a:p>
          <a:p>
            <a:pPr marL="228594" indent="-228594">
              <a:spcBef>
                <a:spcPts val="213"/>
              </a:spcBef>
              <a:buFont typeface="Arial" panose="020B0604020202020204" pitchFamily="34" charset="0"/>
              <a:buChar char="•"/>
            </a:pPr>
            <a:r>
              <a:rPr lang="sv-SE" sz="1600" b="0" u="none" kern="0" dirty="0"/>
              <a:t>Markera den sida i presentationen som du </a:t>
            </a:r>
            <a:br>
              <a:rPr lang="sv-SE" sz="1600" b="0" u="none" kern="0" dirty="0"/>
            </a:br>
            <a:r>
              <a:rPr lang="sv-SE" sz="1600" b="0" u="none" kern="0" dirty="0"/>
              <a:t>vill byta </a:t>
            </a:r>
            <a:r>
              <a:rPr lang="sv-SE" sz="1600" b="0" u="none" kern="0" dirty="0" err="1"/>
              <a:t>sidmall</a:t>
            </a:r>
            <a:r>
              <a:rPr lang="sv-SE" sz="1600" b="0" u="none" kern="0" dirty="0"/>
              <a:t> på. </a:t>
            </a:r>
          </a:p>
          <a:p>
            <a:pPr marL="228594" marR="0" indent="-228594" algn="l" defTabSz="1015975" rtl="0" eaLnBrk="1" fontAlgn="base" latinLnBrk="0" hangingPunct="1">
              <a:lnSpc>
                <a:spcPct val="100000"/>
              </a:lnSpc>
              <a:spcBef>
                <a:spcPts val="213"/>
              </a:spcBef>
              <a:spcAft>
                <a:spcPct val="0"/>
              </a:spcAft>
              <a:buClr>
                <a:schemeClr val="tx2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sv-SE" sz="1600" b="0" u="none" kern="0" dirty="0"/>
              <a:t>Gå</a:t>
            </a:r>
            <a:r>
              <a:rPr lang="sv-SE" sz="1600" b="0" u="none" kern="0" baseline="0" dirty="0"/>
              <a:t> upp till menyn </a:t>
            </a:r>
            <a:r>
              <a:rPr lang="sv-SE" sz="1600" b="1" u="none" kern="0" dirty="0"/>
              <a:t>Start</a:t>
            </a:r>
            <a:r>
              <a:rPr lang="sv-SE" sz="1600" b="1" u="none" kern="0" baseline="0" dirty="0"/>
              <a:t> </a:t>
            </a:r>
            <a:r>
              <a:rPr lang="sv-SE" sz="1600" b="0" u="none" kern="0" baseline="0" dirty="0"/>
              <a:t>och välj</a:t>
            </a:r>
            <a:r>
              <a:rPr lang="sv-SE" sz="1600" b="1" u="none" kern="0" baseline="0" dirty="0"/>
              <a:t> </a:t>
            </a:r>
            <a:r>
              <a:rPr lang="sv-SE" sz="1600" b="0" i="1" u="none" kern="0" baseline="0" dirty="0"/>
              <a:t>Layout</a:t>
            </a:r>
            <a:r>
              <a:rPr lang="sv-SE" sz="1600" b="0" u="none" kern="0" baseline="0" dirty="0"/>
              <a:t>.</a:t>
            </a:r>
            <a:r>
              <a:rPr lang="sv-SE" sz="1600" b="0" u="none" kern="0" dirty="0"/>
              <a:t> </a:t>
            </a:r>
          </a:p>
        </p:txBody>
      </p:sp>
      <p:sp>
        <p:nvSpPr>
          <p:cNvPr id="11" name="Platshållare för text 12"/>
          <p:cNvSpPr txBox="1">
            <a:spLocks/>
          </p:cNvSpPr>
          <p:nvPr userDrawn="1"/>
        </p:nvSpPr>
        <p:spPr>
          <a:xfrm>
            <a:off x="1401989" y="1518696"/>
            <a:ext cx="8559447" cy="921921"/>
          </a:xfrm>
          <a:prstGeom prst="rect">
            <a:avLst/>
          </a:prstGeom>
        </p:spPr>
        <p:txBody>
          <a:bodyPr/>
          <a:lstStyle>
            <a:lvl1pPr marL="285750" indent="-285750" algn="l" defTabSz="762000" rtl="0" eaLnBrk="1" fontAlgn="base" hangingPunct="1">
              <a:spcBef>
                <a:spcPct val="1000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600" baseline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536575" indent="0" algn="l" defTabSz="762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Arial" charset="0"/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80975" indent="-180975" algn="l" defTabSz="762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5000"/>
              <a:buFont typeface="Arial" charset="0"/>
              <a:buChar char="•"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790700" indent="-176213" algn="l" defTabSz="762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Arial" charset="0"/>
              <a:buChar char="–"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154238" indent="-87313" algn="l" defTabSz="762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Arial" charset="0"/>
              <a:buChar char="•"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38400" indent="-228600" algn="l" defTabSz="762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" pitchFamily="2" charset="2"/>
              <a:buChar char="l"/>
              <a:defRPr sz="1600">
                <a:solidFill>
                  <a:schemeClr val="tx2"/>
                </a:solidFill>
                <a:latin typeface="+mn-lt"/>
              </a:defRPr>
            </a:lvl6pPr>
            <a:lvl7pPr marL="2895600" indent="-228600" algn="l" defTabSz="762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" pitchFamily="2" charset="2"/>
              <a:buChar char="l"/>
              <a:defRPr sz="1600">
                <a:solidFill>
                  <a:schemeClr val="tx2"/>
                </a:solidFill>
                <a:latin typeface="+mn-lt"/>
              </a:defRPr>
            </a:lvl7pPr>
            <a:lvl8pPr marL="3352800" indent="-228600" algn="l" defTabSz="762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" pitchFamily="2" charset="2"/>
              <a:buChar char="l"/>
              <a:defRPr sz="1600">
                <a:solidFill>
                  <a:schemeClr val="tx2"/>
                </a:solidFill>
                <a:latin typeface="+mn-lt"/>
              </a:defRPr>
            </a:lvl8pPr>
            <a:lvl9pPr marL="3810000" indent="-228600" algn="l" defTabSz="762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" pitchFamily="2" charset="2"/>
              <a:buChar char="l"/>
              <a:defRPr sz="1600">
                <a:solidFill>
                  <a:schemeClr val="tx2"/>
                </a:solidFill>
                <a:latin typeface="+mn-lt"/>
              </a:defRPr>
            </a:lvl9pPr>
          </a:lstStyle>
          <a:p>
            <a:pPr marL="0" indent="0">
              <a:spcBef>
                <a:spcPts val="213"/>
              </a:spcBef>
              <a:buNone/>
            </a:pPr>
            <a:r>
              <a:rPr lang="sv-SE" sz="1600" b="1" i="0" u="none" kern="0" baseline="0" dirty="0"/>
              <a:t>Det finns två gemensamma powerpointmallar för organisationen, en blå och en vit. Du hittar båda i VIS. Avsändaren är Region Norrbotten, oavsett vilken division vi tillhör. Använd de befintliga sidmallarna (layout) så långt det är möjligt.</a:t>
            </a:r>
            <a:endParaRPr lang="sv-SE" sz="1867" i="0" u="none" kern="0" baseline="0" dirty="0"/>
          </a:p>
        </p:txBody>
      </p:sp>
    </p:spTree>
    <p:extLst>
      <p:ext uri="{BB962C8B-B14F-4D97-AF65-F5344CB8AC3E}">
        <p14:creationId xmlns:p14="http://schemas.microsoft.com/office/powerpoint/2010/main" val="11421090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 Hel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bild 9"/>
          <p:cNvSpPr>
            <a:spLocks noGrp="1"/>
          </p:cNvSpPr>
          <p:nvPr>
            <p:ph type="pic" sz="quarter" idx="13"/>
          </p:nvPr>
        </p:nvSpPr>
        <p:spPr>
          <a:xfrm>
            <a:off x="0" y="11289"/>
            <a:ext cx="12192000" cy="68692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39690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 Helbild med text ovanpå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bild 9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692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016002" y="979488"/>
            <a:ext cx="4787900" cy="2754312"/>
          </a:xfrm>
          <a:prstGeom prst="rect">
            <a:avLst/>
          </a:prstGeom>
        </p:spPr>
        <p:txBody>
          <a:bodyPr/>
          <a:lstStyle>
            <a:lvl1pPr>
              <a:lnSpc>
                <a:spcPct val="110000"/>
              </a:lnSpc>
              <a:defRPr sz="3200" b="1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936872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  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316714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Titel &amp; presentatö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1"/>
          <p:cNvSpPr>
            <a:spLocks noGrp="1"/>
          </p:cNvSpPr>
          <p:nvPr>
            <p:ph type="title"/>
          </p:nvPr>
        </p:nvSpPr>
        <p:spPr>
          <a:xfrm>
            <a:off x="1758670" y="1445778"/>
            <a:ext cx="8663873" cy="1348671"/>
          </a:xfrm>
          <a:prstGeom prst="rect">
            <a:avLst/>
          </a:prstGeom>
        </p:spPr>
        <p:txBody>
          <a:bodyPr anchor="b"/>
          <a:lstStyle>
            <a:lvl1pPr algn="ctr">
              <a:defRPr sz="4267" b="1">
                <a:solidFill>
                  <a:srgbClr val="0070C0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8" name="Platshållare för text 12"/>
          <p:cNvSpPr>
            <a:spLocks noGrp="1"/>
          </p:cNvSpPr>
          <p:nvPr>
            <p:ph type="body" sz="quarter" idx="14"/>
          </p:nvPr>
        </p:nvSpPr>
        <p:spPr>
          <a:xfrm>
            <a:off x="1758670" y="2836653"/>
            <a:ext cx="8674663" cy="91805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2667" b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133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133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133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133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1809465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Rubrik &amp;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ubrik 8"/>
          <p:cNvSpPr>
            <a:spLocks noGrp="1"/>
          </p:cNvSpPr>
          <p:nvPr>
            <p:ph type="title"/>
          </p:nvPr>
        </p:nvSpPr>
        <p:spPr>
          <a:xfrm>
            <a:off x="2123630" y="512494"/>
            <a:ext cx="7970793" cy="1112021"/>
          </a:xfrm>
          <a:prstGeom prst="rect">
            <a:avLst/>
          </a:prstGeom>
        </p:spPr>
        <p:txBody>
          <a:bodyPr anchor="b" anchorCtr="0"/>
          <a:lstStyle>
            <a:lvl1pPr>
              <a:defRPr sz="3200" b="1" baseline="0">
                <a:solidFill>
                  <a:srgbClr val="0070C0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16" name="Platshållare för innehåll 2"/>
          <p:cNvSpPr>
            <a:spLocks noGrp="1"/>
          </p:cNvSpPr>
          <p:nvPr>
            <p:ph sz="half" idx="1"/>
          </p:nvPr>
        </p:nvSpPr>
        <p:spPr>
          <a:xfrm>
            <a:off x="2123629" y="1753272"/>
            <a:ext cx="7970795" cy="4065445"/>
          </a:xfrm>
          <a:prstGeom prst="rect">
            <a:avLst/>
          </a:prstGeom>
        </p:spPr>
        <p:txBody>
          <a:bodyPr/>
          <a:lstStyle>
            <a:lvl1pPr marL="380990" indent="-380990">
              <a:lnSpc>
                <a:spcPct val="110000"/>
              </a:lnSpc>
              <a:spcBef>
                <a:spcPts val="1067"/>
              </a:spcBef>
              <a:buFont typeface="Arial" panose="020B0604020202020204" pitchFamily="34" charset="0"/>
              <a:buChar char="•"/>
              <a:defRPr sz="2133">
                <a:latin typeface="+mn-lt"/>
              </a:defRPr>
            </a:lvl1pPr>
            <a:lvl2pPr marL="1096406" indent="-380990">
              <a:buFont typeface="Arial" panose="020B0604020202020204" pitchFamily="34" charset="0"/>
              <a:buChar char="•"/>
              <a:defRPr sz="2133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3261838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Bara figur eller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tshållare för innehåll 2"/>
          <p:cNvSpPr>
            <a:spLocks noGrp="1"/>
          </p:cNvSpPr>
          <p:nvPr>
            <p:ph sz="half" idx="1"/>
          </p:nvPr>
        </p:nvSpPr>
        <p:spPr>
          <a:xfrm>
            <a:off x="1512712" y="474134"/>
            <a:ext cx="9223021" cy="5344583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10000"/>
              </a:lnSpc>
              <a:spcBef>
                <a:spcPts val="1067"/>
              </a:spcBef>
              <a:buFont typeface="Arial" panose="020B0604020202020204" pitchFamily="34" charset="0"/>
              <a:buNone/>
              <a:defRPr sz="2133">
                <a:latin typeface="+mn-lt"/>
              </a:defRPr>
            </a:lvl1pPr>
            <a:lvl2pPr marL="1096406" indent="-380990">
              <a:buFont typeface="Arial" panose="020B0604020202020204" pitchFamily="34" charset="0"/>
              <a:buChar char="•"/>
              <a:defRPr sz="2133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26527331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Figur och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ubrik 8"/>
          <p:cNvSpPr>
            <a:spLocks noGrp="1"/>
          </p:cNvSpPr>
          <p:nvPr>
            <p:ph type="title"/>
          </p:nvPr>
        </p:nvSpPr>
        <p:spPr>
          <a:xfrm>
            <a:off x="7325992" y="585391"/>
            <a:ext cx="4263601" cy="810107"/>
          </a:xfrm>
          <a:prstGeom prst="rect">
            <a:avLst/>
          </a:prstGeom>
        </p:spPr>
        <p:txBody>
          <a:bodyPr anchor="b" anchorCtr="0"/>
          <a:lstStyle>
            <a:lvl1pPr>
              <a:defRPr sz="2667" b="1" baseline="0">
                <a:solidFill>
                  <a:srgbClr val="0070C0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5" name="Platshållare för innehåll 2"/>
          <p:cNvSpPr>
            <a:spLocks noGrp="1"/>
          </p:cNvSpPr>
          <p:nvPr>
            <p:ph sz="half" idx="1"/>
          </p:nvPr>
        </p:nvSpPr>
        <p:spPr>
          <a:xfrm>
            <a:off x="701310" y="587023"/>
            <a:ext cx="6505996" cy="5231695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067"/>
              </a:spcBef>
              <a:buFont typeface="Arial" panose="020B0604020202020204" pitchFamily="34" charset="0"/>
              <a:buNone/>
              <a:defRPr sz="2133" baseline="0">
                <a:latin typeface="+mn-lt"/>
              </a:defRPr>
            </a:lvl1pPr>
            <a:lvl2pPr marL="715415" indent="0">
              <a:buNone/>
              <a:defRPr sz="2133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2"/>
          <p:cNvSpPr>
            <a:spLocks noGrp="1"/>
          </p:cNvSpPr>
          <p:nvPr>
            <p:ph sz="half" idx="10"/>
          </p:nvPr>
        </p:nvSpPr>
        <p:spPr>
          <a:xfrm>
            <a:off x="7325989" y="1420750"/>
            <a:ext cx="4283384" cy="4397967"/>
          </a:xfrm>
          <a:prstGeom prst="rect">
            <a:avLst/>
          </a:prstGeom>
        </p:spPr>
        <p:txBody>
          <a:bodyPr/>
          <a:lstStyle>
            <a:lvl1pPr marL="380990" indent="-380990">
              <a:lnSpc>
                <a:spcPct val="110000"/>
              </a:lnSpc>
              <a:spcBef>
                <a:spcPts val="1067"/>
              </a:spcBef>
              <a:buFont typeface="Arial" panose="020B0604020202020204" pitchFamily="34" charset="0"/>
              <a:buChar char="•"/>
              <a:defRPr sz="2133">
                <a:latin typeface="+mn-lt"/>
              </a:defRPr>
            </a:lvl1pPr>
            <a:lvl2pPr marL="1096406" indent="-380990">
              <a:buFont typeface="Arial" panose="020B0604020202020204" pitchFamily="34" charset="0"/>
              <a:buChar char="•"/>
              <a:defRPr sz="2133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42640204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 Foto &amp;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/>
          <p:cNvSpPr/>
          <p:nvPr userDrawn="1"/>
        </p:nvSpPr>
        <p:spPr>
          <a:xfrm>
            <a:off x="660401" y="3447962"/>
            <a:ext cx="2679700" cy="12211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sv-SE" sz="1467" dirty="0"/>
              <a:t>OBS! Om du behöver justera bilden inom ramen – dubbelklicka på bilden och välj verktyget ”Beskär” som dyker upp i menyn. </a:t>
            </a:r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318000" y="345260"/>
            <a:ext cx="7061200" cy="1100517"/>
          </a:xfrm>
          <a:prstGeom prst="rect">
            <a:avLst/>
          </a:prstGeom>
        </p:spPr>
        <p:txBody>
          <a:bodyPr anchor="b"/>
          <a:lstStyle>
            <a:lvl1pPr>
              <a:defRPr sz="3200" b="1">
                <a:solidFill>
                  <a:srgbClr val="0070C0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10" name="Platshållare för bild 9"/>
          <p:cNvSpPr>
            <a:spLocks noGrp="1"/>
          </p:cNvSpPr>
          <p:nvPr>
            <p:ph type="pic" sz="quarter" idx="13"/>
          </p:nvPr>
        </p:nvSpPr>
        <p:spPr>
          <a:xfrm>
            <a:off x="0" y="-1"/>
            <a:ext cx="3810000" cy="685800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6" name="Platshållare för innehåll 2"/>
          <p:cNvSpPr>
            <a:spLocks noGrp="1"/>
          </p:cNvSpPr>
          <p:nvPr>
            <p:ph sz="half" idx="10"/>
          </p:nvPr>
        </p:nvSpPr>
        <p:spPr>
          <a:xfrm>
            <a:off x="4312519" y="1557868"/>
            <a:ext cx="7066920" cy="4260851"/>
          </a:xfrm>
          <a:prstGeom prst="rect">
            <a:avLst/>
          </a:prstGeom>
        </p:spPr>
        <p:txBody>
          <a:bodyPr/>
          <a:lstStyle>
            <a:lvl1pPr marL="380990" indent="-380990">
              <a:lnSpc>
                <a:spcPct val="110000"/>
              </a:lnSpc>
              <a:spcBef>
                <a:spcPts val="1067"/>
              </a:spcBef>
              <a:buFont typeface="Arial" panose="020B0604020202020204" pitchFamily="34" charset="0"/>
              <a:buChar char="•"/>
              <a:defRPr sz="2133">
                <a:latin typeface="+mn-lt"/>
              </a:defRPr>
            </a:lvl1pPr>
            <a:lvl2pPr marL="1096406" indent="-380990">
              <a:buFont typeface="Arial" panose="020B0604020202020204" pitchFamily="34" charset="0"/>
              <a:buChar char="•"/>
              <a:defRPr sz="2133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12291562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896597" y="464400"/>
            <a:ext cx="10066696" cy="990213"/>
          </a:xfrm>
          <a:prstGeom prst="rect">
            <a:avLst/>
          </a:prstGeom>
        </p:spPr>
        <p:txBody>
          <a:bodyPr anchor="ctr" anchorCtr="0"/>
          <a:lstStyle>
            <a:lvl1pPr algn="l">
              <a:defRPr sz="3200" b="1">
                <a:solidFill>
                  <a:srgbClr val="0070C0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Content Placeholder 2"/>
          <p:cNvSpPr>
            <a:spLocks noGrp="1"/>
          </p:cNvSpPr>
          <p:nvPr>
            <p:ph sz="half" idx="1"/>
          </p:nvPr>
        </p:nvSpPr>
        <p:spPr>
          <a:xfrm>
            <a:off x="910948" y="1677120"/>
            <a:ext cx="4742899" cy="4125861"/>
          </a:xfrm>
          <a:prstGeom prst="rect">
            <a:avLst/>
          </a:prstGeom>
        </p:spPr>
        <p:txBody>
          <a:bodyPr/>
          <a:lstStyle>
            <a:lvl1pPr>
              <a:lnSpc>
                <a:spcPct val="80000"/>
              </a:lnSpc>
              <a:defRPr/>
            </a:lvl1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cxnSp>
        <p:nvCxnSpPr>
          <p:cNvPr id="11" name="Straight Connector 10"/>
          <p:cNvCxnSpPr/>
          <p:nvPr userDrawn="1"/>
        </p:nvCxnSpPr>
        <p:spPr bwMode="auto">
          <a:xfrm flipH="1">
            <a:off x="5912143" y="1712938"/>
            <a:ext cx="30504" cy="4075693"/>
          </a:xfrm>
          <a:prstGeom prst="line">
            <a:avLst/>
          </a:prstGeom>
          <a:solidFill>
            <a:schemeClr val="bg1"/>
          </a:solidFill>
          <a:ln w="6350" cap="flat" cmpd="sng" algn="ctr">
            <a:solidFill>
              <a:srgbClr val="6A6C63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5" name="Content Placeholder 2"/>
          <p:cNvSpPr>
            <a:spLocks noGrp="1"/>
          </p:cNvSpPr>
          <p:nvPr>
            <p:ph sz="half" idx="10"/>
          </p:nvPr>
        </p:nvSpPr>
        <p:spPr>
          <a:xfrm>
            <a:off x="6220396" y="1677120"/>
            <a:ext cx="4742899" cy="4125861"/>
          </a:xfrm>
          <a:prstGeom prst="rect">
            <a:avLst/>
          </a:prstGeom>
        </p:spPr>
        <p:txBody>
          <a:bodyPr/>
          <a:lstStyle>
            <a:lvl1pPr>
              <a:lnSpc>
                <a:spcPct val="80000"/>
              </a:lnSpc>
              <a:defRPr/>
            </a:lvl1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38287977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 Jämförels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896598" y="330070"/>
            <a:ext cx="10081045" cy="1033271"/>
          </a:xfrm>
          <a:prstGeom prst="rect">
            <a:avLst/>
          </a:prstGeom>
        </p:spPr>
        <p:txBody>
          <a:bodyPr anchor="ctr" anchorCtr="0"/>
          <a:lstStyle>
            <a:lvl1pPr marL="0" indent="0" algn="l">
              <a:buFontTx/>
              <a:buNone/>
              <a:defRPr sz="3200" b="1">
                <a:solidFill>
                  <a:srgbClr val="0070C0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Content Placeholder 2"/>
          <p:cNvSpPr>
            <a:spLocks noGrp="1"/>
          </p:cNvSpPr>
          <p:nvPr>
            <p:ph sz="half" idx="1"/>
          </p:nvPr>
        </p:nvSpPr>
        <p:spPr>
          <a:xfrm>
            <a:off x="910947" y="2196262"/>
            <a:ext cx="4886396" cy="3599271"/>
          </a:xfrm>
          <a:prstGeom prst="rect">
            <a:avLst/>
          </a:prstGeom>
        </p:spPr>
        <p:txBody>
          <a:bodyPr/>
          <a:lstStyle>
            <a:lvl1pPr>
              <a:lnSpc>
                <a:spcPct val="80000"/>
              </a:lnSpc>
              <a:defRPr/>
            </a:lvl1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Text Placeholder 2"/>
          <p:cNvSpPr>
            <a:spLocks noGrp="1"/>
          </p:cNvSpPr>
          <p:nvPr>
            <p:ph type="body" idx="11"/>
          </p:nvPr>
        </p:nvSpPr>
        <p:spPr>
          <a:xfrm>
            <a:off x="892619" y="1391078"/>
            <a:ext cx="4936352" cy="641349"/>
          </a:xfrm>
          <a:prstGeom prst="rect">
            <a:avLst/>
          </a:prstGeom>
        </p:spPr>
        <p:txBody>
          <a:bodyPr anchor="ctr" anchorCtr="0"/>
          <a:lstStyle>
            <a:lvl1pPr marL="0" indent="0">
              <a:buNone/>
              <a:defRPr b="1"/>
            </a:lvl1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sz="half" idx="12"/>
          </p:nvPr>
        </p:nvSpPr>
        <p:spPr>
          <a:xfrm>
            <a:off x="6073425" y="2198547"/>
            <a:ext cx="4920867" cy="3599271"/>
          </a:xfrm>
          <a:prstGeom prst="rect">
            <a:avLst/>
          </a:prstGeom>
        </p:spPr>
        <p:txBody>
          <a:bodyPr/>
          <a:lstStyle>
            <a:lvl1pPr>
              <a:lnSpc>
                <a:spcPct val="80000"/>
              </a:lnSpc>
              <a:defRPr/>
            </a:lvl1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8" name="Text Placeholder 2"/>
          <p:cNvSpPr>
            <a:spLocks noGrp="1"/>
          </p:cNvSpPr>
          <p:nvPr>
            <p:ph type="body" idx="13"/>
          </p:nvPr>
        </p:nvSpPr>
        <p:spPr>
          <a:xfrm>
            <a:off x="6086639" y="1393363"/>
            <a:ext cx="4907652" cy="641349"/>
          </a:xfrm>
          <a:prstGeom prst="rect">
            <a:avLst/>
          </a:prstGeom>
        </p:spPr>
        <p:txBody>
          <a:bodyPr anchor="ctr" anchorCtr="0"/>
          <a:lstStyle>
            <a:lvl1pPr marL="0" indent="0">
              <a:buNone/>
              <a:defRPr b="1"/>
            </a:lvl1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cxnSp>
        <p:nvCxnSpPr>
          <p:cNvPr id="9" name="Rak 8"/>
          <p:cNvCxnSpPr/>
          <p:nvPr userDrawn="1"/>
        </p:nvCxnSpPr>
        <p:spPr bwMode="auto">
          <a:xfrm>
            <a:off x="903111" y="2122311"/>
            <a:ext cx="4921956" cy="0"/>
          </a:xfrm>
          <a:prstGeom prst="line">
            <a:avLst/>
          </a:prstGeom>
          <a:solidFill>
            <a:schemeClr val="bg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0" name="Rak 9"/>
          <p:cNvCxnSpPr/>
          <p:nvPr userDrawn="1"/>
        </p:nvCxnSpPr>
        <p:spPr bwMode="auto">
          <a:xfrm>
            <a:off x="6073425" y="2122311"/>
            <a:ext cx="4921956" cy="0"/>
          </a:xfrm>
          <a:prstGeom prst="line">
            <a:avLst/>
          </a:prstGeom>
          <a:solidFill>
            <a:schemeClr val="bg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2312349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 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4991778"/>
            <a:ext cx="7315200" cy="804333"/>
          </a:xfrm>
          <a:prstGeom prst="rect">
            <a:avLst/>
          </a:prstGeom>
        </p:spPr>
        <p:txBody>
          <a:bodyPr anchor="t" anchorCtr="0"/>
          <a:lstStyle>
            <a:lvl1pPr marL="0" indent="0">
              <a:lnSpc>
                <a:spcPct val="110000"/>
              </a:lnSpc>
              <a:buNone/>
              <a:defRPr/>
            </a:lvl1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389717" y="4420272"/>
            <a:ext cx="7315200" cy="567267"/>
          </a:xfrm>
          <a:prstGeom prst="rect">
            <a:avLst/>
          </a:prstGeom>
        </p:spPr>
        <p:txBody>
          <a:bodyPr anchor="b" anchorCtr="0"/>
          <a:lstStyle>
            <a:lvl1pPr>
              <a:defRPr sz="2133" b="1"/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6" name="Content Placeholder 2"/>
          <p:cNvSpPr>
            <a:spLocks noGrp="1"/>
          </p:cNvSpPr>
          <p:nvPr>
            <p:ph sz="half" idx="1"/>
          </p:nvPr>
        </p:nvSpPr>
        <p:spPr>
          <a:xfrm>
            <a:off x="2412369" y="451554"/>
            <a:ext cx="7273497" cy="3906445"/>
          </a:xfrm>
          <a:prstGeom prst="rect">
            <a:avLst/>
          </a:prstGeom>
        </p:spPr>
        <p:txBody>
          <a:bodyPr/>
          <a:lstStyle>
            <a:lvl1pPr>
              <a:lnSpc>
                <a:spcPct val="80000"/>
              </a:lnSpc>
              <a:defRPr/>
            </a:lvl1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39008215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5"/>
          <p:cNvSpPr>
            <a:spLocks noChangeArrowheads="1"/>
          </p:cNvSpPr>
          <p:nvPr/>
        </p:nvSpPr>
        <p:spPr bwMode="auto">
          <a:xfrm>
            <a:off x="239184" y="6308725"/>
            <a:ext cx="2783416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22767" tIns="61384" rIns="122767" bIns="61384" anchor="ctr"/>
          <a:lstStyle/>
          <a:p>
            <a:pPr defTabSz="1015975" eaLnBrk="0" fontAlgn="base" hangingPunct="0">
              <a:spcBef>
                <a:spcPct val="0"/>
              </a:spcBef>
              <a:spcAft>
                <a:spcPct val="0"/>
              </a:spcAft>
            </a:pPr>
            <a:br>
              <a:rPr lang="sv-SE" sz="800" dirty="0">
                <a:solidFill>
                  <a:srgbClr val="969696"/>
                </a:solidFill>
              </a:rPr>
            </a:br>
            <a:endParaRPr lang="sv-SE" sz="800" dirty="0">
              <a:solidFill>
                <a:srgbClr val="969696"/>
              </a:solidFill>
            </a:endParaRPr>
          </a:p>
        </p:txBody>
      </p:sp>
      <p:pic>
        <p:nvPicPr>
          <p:cNvPr id="6" name="Bildobjekt 5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14030" y="6091679"/>
            <a:ext cx="2049983" cy="434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2415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hf sldNum="0" hdr="0"/>
  <p:txStyles>
    <p:titleStyle>
      <a:lvl1pPr algn="l" defTabSz="1015975" rtl="0" eaLnBrk="1" fontAlgn="base" hangingPunct="1">
        <a:spcBef>
          <a:spcPct val="0"/>
        </a:spcBef>
        <a:spcAft>
          <a:spcPct val="0"/>
        </a:spcAft>
        <a:defRPr sz="3733">
          <a:solidFill>
            <a:schemeClr val="tx2"/>
          </a:solidFill>
          <a:latin typeface="+mj-lt"/>
          <a:ea typeface="+mj-ea"/>
          <a:cs typeface="+mj-cs"/>
        </a:defRPr>
      </a:lvl1pPr>
      <a:lvl2pPr algn="l" defTabSz="1015975" rtl="0" eaLnBrk="1" fontAlgn="base" hangingPunct="1">
        <a:spcBef>
          <a:spcPct val="0"/>
        </a:spcBef>
        <a:spcAft>
          <a:spcPct val="0"/>
        </a:spcAft>
        <a:defRPr sz="4533">
          <a:solidFill>
            <a:schemeClr val="tx1"/>
          </a:solidFill>
          <a:latin typeface="Arial" charset="0"/>
        </a:defRPr>
      </a:lvl2pPr>
      <a:lvl3pPr algn="l" defTabSz="1015975" rtl="0" eaLnBrk="1" fontAlgn="base" hangingPunct="1">
        <a:spcBef>
          <a:spcPct val="0"/>
        </a:spcBef>
        <a:spcAft>
          <a:spcPct val="0"/>
        </a:spcAft>
        <a:defRPr sz="4533">
          <a:solidFill>
            <a:schemeClr val="tx1"/>
          </a:solidFill>
          <a:latin typeface="Arial" charset="0"/>
        </a:defRPr>
      </a:lvl3pPr>
      <a:lvl4pPr algn="l" defTabSz="1015975" rtl="0" eaLnBrk="1" fontAlgn="base" hangingPunct="1">
        <a:spcBef>
          <a:spcPct val="0"/>
        </a:spcBef>
        <a:spcAft>
          <a:spcPct val="0"/>
        </a:spcAft>
        <a:defRPr sz="4533">
          <a:solidFill>
            <a:schemeClr val="tx1"/>
          </a:solidFill>
          <a:latin typeface="Arial" charset="0"/>
        </a:defRPr>
      </a:lvl4pPr>
      <a:lvl5pPr algn="l" defTabSz="1015975" rtl="0" eaLnBrk="1" fontAlgn="base" hangingPunct="1">
        <a:spcBef>
          <a:spcPct val="0"/>
        </a:spcBef>
        <a:spcAft>
          <a:spcPct val="0"/>
        </a:spcAft>
        <a:defRPr sz="4533">
          <a:solidFill>
            <a:schemeClr val="tx1"/>
          </a:solidFill>
          <a:latin typeface="Arial" charset="0"/>
        </a:defRPr>
      </a:lvl5pPr>
      <a:lvl6pPr marL="609585" algn="l" defTabSz="1015975" rtl="0" eaLnBrk="1" fontAlgn="base" hangingPunct="1">
        <a:spcBef>
          <a:spcPct val="0"/>
        </a:spcBef>
        <a:spcAft>
          <a:spcPct val="0"/>
        </a:spcAft>
        <a:defRPr sz="4533">
          <a:solidFill>
            <a:srgbClr val="0D68B0"/>
          </a:solidFill>
          <a:latin typeface="Arial" charset="0"/>
        </a:defRPr>
      </a:lvl6pPr>
      <a:lvl7pPr marL="1219170" algn="l" defTabSz="1015975" rtl="0" eaLnBrk="1" fontAlgn="base" hangingPunct="1">
        <a:spcBef>
          <a:spcPct val="0"/>
        </a:spcBef>
        <a:spcAft>
          <a:spcPct val="0"/>
        </a:spcAft>
        <a:defRPr sz="4533">
          <a:solidFill>
            <a:srgbClr val="0D68B0"/>
          </a:solidFill>
          <a:latin typeface="Arial" charset="0"/>
        </a:defRPr>
      </a:lvl7pPr>
      <a:lvl8pPr marL="1828754" algn="l" defTabSz="1015975" rtl="0" eaLnBrk="1" fontAlgn="base" hangingPunct="1">
        <a:spcBef>
          <a:spcPct val="0"/>
        </a:spcBef>
        <a:spcAft>
          <a:spcPct val="0"/>
        </a:spcAft>
        <a:defRPr sz="4533">
          <a:solidFill>
            <a:srgbClr val="0D68B0"/>
          </a:solidFill>
          <a:latin typeface="Arial" charset="0"/>
        </a:defRPr>
      </a:lvl8pPr>
      <a:lvl9pPr marL="2438339" algn="l" defTabSz="1015975" rtl="0" eaLnBrk="1" fontAlgn="base" hangingPunct="1">
        <a:spcBef>
          <a:spcPct val="0"/>
        </a:spcBef>
        <a:spcAft>
          <a:spcPct val="0"/>
        </a:spcAft>
        <a:defRPr sz="4533">
          <a:solidFill>
            <a:srgbClr val="0D68B0"/>
          </a:solidFill>
          <a:latin typeface="Arial" charset="0"/>
        </a:defRPr>
      </a:lvl9pPr>
    </p:titleStyle>
    <p:bodyStyle>
      <a:lvl1pPr marL="143930" indent="-143930" algn="l" defTabSz="1015975" rtl="0" eaLnBrk="1" fontAlgn="base" hangingPunct="1">
        <a:spcBef>
          <a:spcPct val="100000"/>
        </a:spcBef>
        <a:spcAft>
          <a:spcPct val="0"/>
        </a:spcAft>
        <a:buClr>
          <a:schemeClr val="tx2"/>
        </a:buClr>
        <a:buFont typeface="Arial" charset="0"/>
        <a:buChar char="•"/>
        <a:defRPr sz="2133">
          <a:solidFill>
            <a:schemeClr val="tx2"/>
          </a:solidFill>
          <a:latin typeface="+mn-lt"/>
          <a:ea typeface="+mn-ea"/>
          <a:cs typeface="+mn-cs"/>
        </a:defRPr>
      </a:lvl1pPr>
      <a:lvl2pPr marL="960943" indent="-245527" algn="l" defTabSz="1015975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Arial" charset="0"/>
        <a:buChar char="–"/>
        <a:defRPr sz="2133">
          <a:solidFill>
            <a:schemeClr val="tx2"/>
          </a:solidFill>
          <a:latin typeface="+mn-lt"/>
        </a:defRPr>
      </a:lvl2pPr>
      <a:lvl3pPr marL="1676358" indent="-116414" algn="l" defTabSz="1015975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5000"/>
        <a:buFont typeface="Arial" charset="0"/>
        <a:buChar char="•"/>
        <a:defRPr sz="2133">
          <a:solidFill>
            <a:schemeClr val="tx2"/>
          </a:solidFill>
          <a:latin typeface="+mn-lt"/>
        </a:defRPr>
      </a:lvl3pPr>
      <a:lvl4pPr marL="2387540" indent="-234945" algn="l" defTabSz="1015975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0000"/>
        <a:buFont typeface="Arial" charset="0"/>
        <a:buChar char="–"/>
        <a:defRPr sz="2133">
          <a:solidFill>
            <a:schemeClr val="tx2"/>
          </a:solidFill>
          <a:latin typeface="+mn-lt"/>
        </a:defRPr>
      </a:lvl4pPr>
      <a:lvl5pPr marL="2872246" indent="-116414" algn="l" defTabSz="1015975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65000"/>
        <a:buFont typeface="Arial" charset="0"/>
        <a:buChar char="•"/>
        <a:defRPr sz="2133">
          <a:solidFill>
            <a:schemeClr val="tx2"/>
          </a:solidFill>
          <a:latin typeface="+mn-lt"/>
        </a:defRPr>
      </a:lvl5pPr>
      <a:lvl6pPr marL="3251119" indent="-304792" algn="l" defTabSz="1015975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" pitchFamily="2" charset="2"/>
        <a:buChar char="l"/>
        <a:defRPr sz="2133">
          <a:solidFill>
            <a:schemeClr val="tx2"/>
          </a:solidFill>
          <a:latin typeface="+mn-lt"/>
        </a:defRPr>
      </a:lvl6pPr>
      <a:lvl7pPr marL="3860703" indent="-304792" algn="l" defTabSz="1015975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" pitchFamily="2" charset="2"/>
        <a:buChar char="l"/>
        <a:defRPr sz="2133">
          <a:solidFill>
            <a:schemeClr val="tx2"/>
          </a:solidFill>
          <a:latin typeface="+mn-lt"/>
        </a:defRPr>
      </a:lvl7pPr>
      <a:lvl8pPr marL="4470288" indent="-304792" algn="l" defTabSz="1015975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" pitchFamily="2" charset="2"/>
        <a:buChar char="l"/>
        <a:defRPr sz="2133">
          <a:solidFill>
            <a:schemeClr val="tx2"/>
          </a:solidFill>
          <a:latin typeface="+mn-lt"/>
        </a:defRPr>
      </a:lvl8pPr>
      <a:lvl9pPr marL="5079873" indent="-304792" algn="l" defTabSz="1015975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" pitchFamily="2" charset="2"/>
        <a:buChar char="l"/>
        <a:defRPr sz="2133">
          <a:solidFill>
            <a:schemeClr val="tx2"/>
          </a:solidFill>
          <a:latin typeface="+mn-lt"/>
        </a:defRPr>
      </a:lvl9pPr>
    </p:bodyStyle>
    <p:otherStyle>
      <a:defPPr>
        <a:defRPr lang="sv-SE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orrbottenskommuner.se/avtal-och-oeverenskommelser/avtal-och-oeverenskommelser/" TargetMode="External"/><Relationship Id="rId2" Type="http://schemas.openxmlformats.org/officeDocument/2006/relationships/hyperlink" Target="https://samarbeta.nll.se/producentplats/forvaltningsamordnadplanering/Publicerade/Publik/Styrande/Rutindokument/Samordnad%20individuell%20planering%20%20riktlinjer%20och%20rutiner.pdf" TargetMode="Externa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>
            <a:extLst>
              <a:ext uri="{FF2B5EF4-FFF2-40B4-BE49-F238E27FC236}">
                <a16:creationId xmlns:a16="http://schemas.microsoft.com/office/drawing/2014/main" id="{D124661C-C5FF-6C36-B8F4-D828468B5A3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200" y="5950004"/>
            <a:ext cx="1301867" cy="644176"/>
          </a:xfrm>
          <a:prstGeom prst="rect">
            <a:avLst/>
          </a:prstGeom>
        </p:spPr>
      </p:pic>
      <p:pic>
        <p:nvPicPr>
          <p:cNvPr id="8" name="Bildobjekt 7">
            <a:extLst>
              <a:ext uri="{FF2B5EF4-FFF2-40B4-BE49-F238E27FC236}">
                <a16:creationId xmlns:a16="http://schemas.microsoft.com/office/drawing/2014/main" id="{ADA3858E-4E71-741C-A943-029B0AA2897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22162" y="1593115"/>
            <a:ext cx="3693814" cy="5210024"/>
          </a:xfrm>
          <a:prstGeom prst="rect">
            <a:avLst/>
          </a:prstGeom>
        </p:spPr>
      </p:pic>
      <p:sp>
        <p:nvSpPr>
          <p:cNvPr id="12" name="Rubrik 11">
            <a:extLst>
              <a:ext uri="{FF2B5EF4-FFF2-40B4-BE49-F238E27FC236}">
                <a16:creationId xmlns:a16="http://schemas.microsoft.com/office/drawing/2014/main" id="{635C6009-6A70-2B3D-9F86-0E290F1FDE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0658" y="54861"/>
            <a:ext cx="11135762" cy="1348671"/>
          </a:xfrm>
        </p:spPr>
        <p:txBody>
          <a:bodyPr/>
          <a:lstStyle/>
          <a:p>
            <a:r>
              <a:rPr lang="sv-SE" sz="2800" dirty="0"/>
              <a:t>Sammanfattning av </a:t>
            </a:r>
            <a:br>
              <a:rPr lang="sv-SE" sz="2800" dirty="0"/>
            </a:br>
            <a:r>
              <a:rPr lang="sv-SE" sz="2800" dirty="0"/>
              <a:t>Samordnad individuell planering - Riktlinjer och rutiner</a:t>
            </a:r>
          </a:p>
        </p:txBody>
      </p:sp>
    </p:spTree>
    <p:extLst>
      <p:ext uri="{BB962C8B-B14F-4D97-AF65-F5344CB8AC3E}">
        <p14:creationId xmlns:p14="http://schemas.microsoft.com/office/powerpoint/2010/main" val="11499656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568885" y="509964"/>
            <a:ext cx="8698063" cy="1112021"/>
          </a:xfrm>
        </p:spPr>
        <p:txBody>
          <a:bodyPr/>
          <a:lstStyle/>
          <a:p>
            <a:r>
              <a:rPr lang="sv-SE" dirty="0"/>
              <a:t>Samordnad individuell planering efter utskrivning från sluten hälso- och sjukvård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1568885" y="1884559"/>
            <a:ext cx="8698063" cy="4065445"/>
          </a:xfrm>
        </p:spPr>
        <p:txBody>
          <a:bodyPr/>
          <a:lstStyle/>
          <a:p>
            <a:r>
              <a:rPr lang="sv-SE" sz="2400" dirty="0"/>
              <a:t>SIP i utskrivnings-/slutenvårdsprocessen beskrivs i detta avsnitt:</a:t>
            </a:r>
          </a:p>
          <a:p>
            <a:pPr lvl="1"/>
            <a:r>
              <a:rPr lang="sv-SE" sz="2400" dirty="0"/>
              <a:t>Kallelse</a:t>
            </a:r>
          </a:p>
          <a:p>
            <a:pPr lvl="1"/>
            <a:r>
              <a:rPr lang="sv-SE" sz="2400" dirty="0"/>
              <a:t>SIP-möte</a:t>
            </a:r>
          </a:p>
          <a:p>
            <a:pPr lvl="1"/>
            <a:r>
              <a:rPr lang="sv-SE" sz="2400" dirty="0"/>
              <a:t>Samordnad individuell plan - Dokumentation</a:t>
            </a:r>
          </a:p>
          <a:p>
            <a:pPr lvl="1"/>
            <a:r>
              <a:rPr lang="sv-SE" sz="2400" dirty="0"/>
              <a:t>Uppföljning</a:t>
            </a:r>
          </a:p>
          <a:p>
            <a:pPr lvl="1"/>
            <a:r>
              <a:rPr lang="sv-SE" sz="2400" dirty="0"/>
              <a:t>Avslut av SIP</a:t>
            </a:r>
          </a:p>
          <a:p>
            <a:endParaRPr lang="sv-SE" sz="2400" dirty="0"/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200" y="5950004"/>
            <a:ext cx="1301867" cy="6441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96204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568885" y="509964"/>
            <a:ext cx="8698063" cy="1112021"/>
          </a:xfrm>
        </p:spPr>
        <p:txBody>
          <a:bodyPr/>
          <a:lstStyle/>
          <a:p>
            <a:r>
              <a:rPr lang="sv-SE" dirty="0"/>
              <a:t>Öppen psykiatrisk tvångsvård och öppen rättspsykiatrisk vård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1568885" y="1884559"/>
            <a:ext cx="8698063" cy="4065445"/>
          </a:xfrm>
        </p:spPr>
        <p:txBody>
          <a:bodyPr/>
          <a:lstStyle/>
          <a:p>
            <a:r>
              <a:rPr lang="sv-SE" sz="2400" dirty="0"/>
              <a:t>Avsnittet beskriver:</a:t>
            </a:r>
          </a:p>
          <a:p>
            <a:pPr lvl="1"/>
            <a:r>
              <a:rPr lang="sv-SE" sz="2400" dirty="0"/>
              <a:t>Aktuell lagstiftning</a:t>
            </a:r>
          </a:p>
          <a:p>
            <a:pPr lvl="1"/>
            <a:r>
              <a:rPr lang="sv-SE" sz="2400" dirty="0"/>
              <a:t>Samordnad vårdplanering</a:t>
            </a:r>
          </a:p>
          <a:p>
            <a:pPr lvl="1"/>
            <a:r>
              <a:rPr lang="sv-SE" sz="2400" dirty="0"/>
              <a:t>Kontinuerlig information</a:t>
            </a:r>
          </a:p>
          <a:p>
            <a:pPr lvl="1"/>
            <a:r>
              <a:rPr lang="sv-SE" sz="2400" dirty="0"/>
              <a:t>Villkor</a:t>
            </a:r>
          </a:p>
          <a:p>
            <a:pPr lvl="1"/>
            <a:r>
              <a:rPr lang="sv-SE" sz="2400" dirty="0"/>
              <a:t>Tvångsåtgärder</a:t>
            </a:r>
          </a:p>
          <a:p>
            <a:pPr marL="715416" lvl="1" indent="0">
              <a:buNone/>
            </a:pPr>
            <a:endParaRPr lang="sv-SE" sz="2400" dirty="0"/>
          </a:p>
          <a:p>
            <a:endParaRPr lang="sv-SE" sz="2400" dirty="0"/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200" y="5950004"/>
            <a:ext cx="1301867" cy="6441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05566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568884" y="772538"/>
            <a:ext cx="8698063" cy="1112021"/>
          </a:xfrm>
        </p:spPr>
        <p:txBody>
          <a:bodyPr/>
          <a:lstStyle/>
          <a:p>
            <a:r>
              <a:rPr lang="sv-SE" dirty="0"/>
              <a:t>Egenvård</a:t>
            </a:r>
            <a:br>
              <a:rPr lang="sv-SE" dirty="0"/>
            </a:b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1568884" y="1784971"/>
            <a:ext cx="8698063" cy="4065445"/>
          </a:xfrm>
        </p:spPr>
        <p:txBody>
          <a:bodyPr/>
          <a:lstStyle/>
          <a:p>
            <a:r>
              <a:rPr lang="sv-SE" sz="2400" dirty="0"/>
              <a:t>I avsnittet beskrivs egenvård:</a:t>
            </a:r>
            <a:br>
              <a:rPr lang="sv-SE" sz="2400" dirty="0"/>
            </a:br>
            <a:endParaRPr lang="sv-SE" sz="2400" dirty="0"/>
          </a:p>
          <a:p>
            <a:pPr lvl="1"/>
            <a:r>
              <a:rPr lang="sv-SE" sz="2400" dirty="0"/>
              <a:t>Bedömning </a:t>
            </a:r>
          </a:p>
          <a:p>
            <a:pPr lvl="1"/>
            <a:r>
              <a:rPr lang="sv-SE" sz="2400" dirty="0"/>
              <a:t>Planering</a:t>
            </a:r>
          </a:p>
          <a:p>
            <a:pPr lvl="1"/>
            <a:r>
              <a:rPr lang="sv-SE" sz="2400" dirty="0"/>
              <a:t>Dokumentation</a:t>
            </a:r>
          </a:p>
          <a:p>
            <a:pPr lvl="1"/>
            <a:r>
              <a:rPr lang="sv-SE" sz="2400" dirty="0"/>
              <a:t>Uppföljning och utvärdering</a:t>
            </a:r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200" y="5950004"/>
            <a:ext cx="1301867" cy="6441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07765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DFBE739-CEE7-059A-FD22-5C96284CF52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92619" y="2576508"/>
            <a:ext cx="4886396" cy="3599271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sv-SE" sz="2400" dirty="0"/>
              <a:t>I avsnittet beskrivs lagstiftningen som styr betalningsansvaret. </a:t>
            </a:r>
          </a:p>
          <a:p>
            <a:endParaRPr lang="sv-SE" dirty="0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C20FD91C-B2CE-A062-8F05-F68558605DD2}"/>
              </a:ext>
            </a:extLst>
          </p:cNvPr>
          <p:cNvSpPr>
            <a:spLocks noGrp="1"/>
          </p:cNvSpPr>
          <p:nvPr>
            <p:ph type="body" idx="11"/>
          </p:nvPr>
        </p:nvSpPr>
        <p:spPr>
          <a:xfrm>
            <a:off x="842663" y="1173795"/>
            <a:ext cx="4936352" cy="641349"/>
          </a:xfrm>
        </p:spPr>
        <p:txBody>
          <a:bodyPr/>
          <a:lstStyle/>
          <a:p>
            <a:r>
              <a:rPr lang="sv-SE" sz="3200" dirty="0">
                <a:solidFill>
                  <a:srgbClr val="0070C0"/>
                </a:solidFill>
                <a:latin typeface="+mj-lt"/>
              </a:rPr>
              <a:t>Kommunens betalningsansvar</a:t>
            </a:r>
          </a:p>
        </p:txBody>
      </p:sp>
      <p:sp>
        <p:nvSpPr>
          <p:cNvPr id="5" name="Platshållare för innehåll 4">
            <a:extLst>
              <a:ext uri="{FF2B5EF4-FFF2-40B4-BE49-F238E27FC236}">
                <a16:creationId xmlns:a16="http://schemas.microsoft.com/office/drawing/2014/main" id="{987797D4-1D20-F273-E6B5-714DFC357FC5}"/>
              </a:ext>
            </a:extLst>
          </p:cNvPr>
          <p:cNvSpPr>
            <a:spLocks noGrp="1"/>
          </p:cNvSpPr>
          <p:nvPr>
            <p:ph sz="half" idx="12"/>
          </p:nvPr>
        </p:nvSpPr>
        <p:spPr>
          <a:xfrm>
            <a:off x="6073425" y="2576508"/>
            <a:ext cx="4920867" cy="322131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sv-SE" sz="2400" dirty="0"/>
              <a:t>Riktlinjerna bygger på lagstiftning, Socialstyrelsens föreskrifter och allmänna råd samt cirkulär från Sveriges Kommuner och Regioner (SKR).</a:t>
            </a:r>
          </a:p>
          <a:p>
            <a:endParaRPr lang="sv-SE" dirty="0"/>
          </a:p>
        </p:txBody>
      </p:sp>
      <p:sp>
        <p:nvSpPr>
          <p:cNvPr id="6" name="Platshållare för text 5">
            <a:extLst>
              <a:ext uri="{FF2B5EF4-FFF2-40B4-BE49-F238E27FC236}">
                <a16:creationId xmlns:a16="http://schemas.microsoft.com/office/drawing/2014/main" id="{3B7CFCBB-0F80-098B-284C-C97E8C9C0785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6096000" y="947459"/>
            <a:ext cx="4907652" cy="641349"/>
          </a:xfrm>
        </p:spPr>
        <p:txBody>
          <a:bodyPr/>
          <a:lstStyle/>
          <a:p>
            <a:r>
              <a:rPr lang="sv-SE" sz="3200" dirty="0">
                <a:solidFill>
                  <a:srgbClr val="0070C0"/>
                </a:solidFill>
                <a:latin typeface="+mj-lt"/>
              </a:rPr>
              <a:t>Lagar och förordningar</a:t>
            </a:r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AFCDB5D3-C313-E78A-B6F6-27B3731944E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200" y="5950004"/>
            <a:ext cx="1301867" cy="6441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73289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568885" y="509964"/>
            <a:ext cx="8698063" cy="1112021"/>
          </a:xfrm>
        </p:spPr>
        <p:txBody>
          <a:bodyPr/>
          <a:lstStyle/>
          <a:p>
            <a:r>
              <a:rPr lang="sv-SE" dirty="0"/>
              <a:t>Bilaga 1 Det goda mötet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1568885" y="1884559"/>
            <a:ext cx="8698063" cy="4065445"/>
          </a:xfrm>
        </p:spPr>
        <p:txBody>
          <a:bodyPr/>
          <a:lstStyle/>
          <a:p>
            <a:endParaRPr lang="sv-SE" sz="2000" dirty="0"/>
          </a:p>
          <a:p>
            <a:r>
              <a:rPr lang="sv-SE" sz="2000" dirty="0"/>
              <a:t>”Det goda mötet” är ett stöd för verksamhetspersonal som leder och genomför SIP-mötet utifrån ett personcentrerat arbetssätt.</a:t>
            </a:r>
          </a:p>
          <a:p>
            <a:r>
              <a:rPr lang="sv-SE" sz="2000" dirty="0"/>
              <a:t>Ger förslag på struktur och mötesinnehåll.</a:t>
            </a:r>
          </a:p>
          <a:p>
            <a:endParaRPr lang="sv-SE" sz="2400" dirty="0"/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200" y="5950004"/>
            <a:ext cx="1301867" cy="6441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88114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>
            <a:extLst>
              <a:ext uri="{FF2B5EF4-FFF2-40B4-BE49-F238E27FC236}">
                <a16:creationId xmlns:a16="http://schemas.microsoft.com/office/drawing/2014/main" id="{D28121ED-9379-DB1E-8777-36A7FC9A5D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2438" y="-157463"/>
            <a:ext cx="7970793" cy="1112021"/>
          </a:xfrm>
        </p:spPr>
        <p:txBody>
          <a:bodyPr/>
          <a:lstStyle/>
          <a:p>
            <a:r>
              <a:rPr lang="sv-SE" dirty="0"/>
              <a:t>Innehåll</a:t>
            </a:r>
          </a:p>
        </p:txBody>
      </p:sp>
      <p:sp>
        <p:nvSpPr>
          <p:cNvPr id="5" name="Platshållare för innehåll 4">
            <a:extLst>
              <a:ext uri="{FF2B5EF4-FFF2-40B4-BE49-F238E27FC236}">
                <a16:creationId xmlns:a16="http://schemas.microsoft.com/office/drawing/2014/main" id="{F43AB44B-525A-A41A-2E1B-9CB8D0CA4A9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648875" y="954558"/>
            <a:ext cx="7970795" cy="3119584"/>
          </a:xfrm>
        </p:spPr>
        <p:txBody>
          <a:bodyPr/>
          <a:lstStyle/>
          <a:p>
            <a:r>
              <a:rPr lang="sv-SE" dirty="0"/>
              <a:t>Övergripande genomgång av dokumentets innehåll.</a:t>
            </a:r>
          </a:p>
          <a:p>
            <a:r>
              <a:rPr lang="sv-SE" dirty="0"/>
              <a:t>Dokumentet beskriver hur vi i Norrbotten gemensamt har kommit överens om hur berörda verksamheter ska tillämpa aktuell lagstiftning.</a:t>
            </a:r>
          </a:p>
          <a:p>
            <a:r>
              <a:rPr lang="sv-SE" dirty="0"/>
              <a:t>Dokumentet antogs maj 2023 av Länsstyrgruppen.</a:t>
            </a:r>
          </a:p>
          <a:p>
            <a:r>
              <a:rPr lang="sv-SE" dirty="0"/>
              <a:t>Dokumentet är tillgängligt på vår gemensamma hemsida för samordnad planering på NLL+:</a:t>
            </a:r>
            <a:br>
              <a:rPr lang="sv-SE" dirty="0"/>
            </a:br>
            <a:r>
              <a:rPr lang="sv-SE" dirty="0">
                <a:hlinkClick r:id="rId2"/>
              </a:rPr>
              <a:t>Samordnad individuell planering riktlinjer och rutiner.pdf (nll.se)</a:t>
            </a:r>
            <a:endParaRPr lang="sv-SE" dirty="0"/>
          </a:p>
          <a:p>
            <a:r>
              <a:rPr lang="sv-SE" dirty="0"/>
              <a:t>Finns även på Norrbottens </a:t>
            </a:r>
            <a:r>
              <a:rPr lang="sv-SE"/>
              <a:t>Kommuners webb:</a:t>
            </a:r>
            <a:endParaRPr lang="sv-SE" dirty="0"/>
          </a:p>
          <a:p>
            <a:r>
              <a:rPr lang="sv-SE" dirty="0">
                <a:hlinkClick r:id="rId3"/>
              </a:rPr>
              <a:t>Avtal och överenskommelser - Norrbottens Kommuner</a:t>
            </a:r>
            <a:endParaRPr lang="sv-SE" dirty="0"/>
          </a:p>
        </p:txBody>
      </p:sp>
      <p:pic>
        <p:nvPicPr>
          <p:cNvPr id="6" name="Bildobjekt 5">
            <a:extLst>
              <a:ext uri="{FF2B5EF4-FFF2-40B4-BE49-F238E27FC236}">
                <a16:creationId xmlns:a16="http://schemas.microsoft.com/office/drawing/2014/main" id="{32DA5C7E-4DBD-99B9-D00C-9C307EB11AD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018" y="5950004"/>
            <a:ext cx="1301867" cy="6441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5070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568885" y="509964"/>
            <a:ext cx="8698063" cy="1112021"/>
          </a:xfrm>
        </p:spPr>
        <p:txBody>
          <a:bodyPr/>
          <a:lstStyle/>
          <a:p>
            <a:r>
              <a:rPr lang="sv-SE" dirty="0"/>
              <a:t>Samverkan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1568885" y="1884559"/>
            <a:ext cx="8698063" cy="4065445"/>
          </a:xfrm>
        </p:spPr>
        <p:txBody>
          <a:bodyPr/>
          <a:lstStyle/>
          <a:p>
            <a:r>
              <a:rPr lang="sv-SE" sz="2400" dirty="0"/>
              <a:t>Avsnittet beskriver att ett bra samarbete och gemensamt ansvarstagande för den enskildes hälso- och sjukvård och socialtjänst är angeläget för att säkerställa en samordnad vård, stöd och omsorg av god kvalitet. </a:t>
            </a:r>
          </a:p>
          <a:p>
            <a:r>
              <a:rPr lang="sv-SE" sz="2400" dirty="0"/>
              <a:t>Vården och omsorgen ska utgå ifrån ett personcentrerat förhållningssätt som beskrivs närmare i avsnittet. </a:t>
            </a:r>
          </a:p>
          <a:p>
            <a:endParaRPr lang="sv-SE" sz="2400" dirty="0"/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018" y="5950004"/>
            <a:ext cx="1301867" cy="6441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07182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568885" y="509964"/>
            <a:ext cx="8698063" cy="1112021"/>
          </a:xfrm>
        </p:spPr>
        <p:txBody>
          <a:bodyPr/>
          <a:lstStyle/>
          <a:p>
            <a:r>
              <a:rPr lang="sv-SE" dirty="0"/>
              <a:t>Förvaltningsorganisation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1568885" y="1884559"/>
            <a:ext cx="8698063" cy="4065445"/>
          </a:xfrm>
        </p:spPr>
        <p:txBody>
          <a:bodyPr/>
          <a:lstStyle/>
          <a:p>
            <a:r>
              <a:rPr lang="sv-SE" sz="2000" dirty="0"/>
              <a:t>Förvaltning för samordnad planering är gemensam mellan Region Norrbotten samt länets kommuner.</a:t>
            </a:r>
          </a:p>
          <a:p>
            <a:r>
              <a:rPr lang="sv-SE" sz="2000" dirty="0"/>
              <a:t>Avsnittet beskriver:</a:t>
            </a:r>
          </a:p>
          <a:p>
            <a:pPr lvl="1"/>
            <a:r>
              <a:rPr lang="sv-SE" sz="2000" dirty="0"/>
              <a:t>Roller</a:t>
            </a:r>
          </a:p>
          <a:p>
            <a:pPr lvl="1"/>
            <a:r>
              <a:rPr lang="sv-SE" sz="2000" dirty="0"/>
              <a:t>Beslutsnivåer</a:t>
            </a:r>
          </a:p>
          <a:p>
            <a:pPr lvl="1"/>
            <a:r>
              <a:rPr lang="sv-SE" sz="2000" dirty="0"/>
              <a:t>Avvikelsehantering</a:t>
            </a:r>
          </a:p>
          <a:p>
            <a:pPr lvl="1"/>
            <a:r>
              <a:rPr lang="sv-SE" sz="2000" dirty="0"/>
              <a:t>Oenighet vid tillämpning</a:t>
            </a:r>
          </a:p>
          <a:p>
            <a:pPr lvl="1"/>
            <a:r>
              <a:rPr lang="sv-SE" sz="2000" dirty="0"/>
              <a:t>Uppföljning</a:t>
            </a:r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200" y="5950004"/>
            <a:ext cx="1301867" cy="6441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59979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568885" y="509964"/>
            <a:ext cx="8698063" cy="1112021"/>
          </a:xfrm>
        </p:spPr>
        <p:txBody>
          <a:bodyPr/>
          <a:lstStyle/>
          <a:p>
            <a:r>
              <a:rPr lang="sv-SE" dirty="0"/>
              <a:t>Samordnad individuell plan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1568885" y="1884559"/>
            <a:ext cx="8698063" cy="4065445"/>
          </a:xfrm>
        </p:spPr>
        <p:txBody>
          <a:bodyPr/>
          <a:lstStyle/>
          <a:p>
            <a:r>
              <a:rPr lang="sv-SE" sz="2400" dirty="0"/>
              <a:t>Övergripande information om Samordnad individuell plan samt vilka som ska erbjudas detta. </a:t>
            </a:r>
          </a:p>
          <a:p>
            <a:r>
              <a:rPr lang="sv-SE" sz="2400" dirty="0"/>
              <a:t>Aktörs-/planeringsmöte beskrivs i detta avsnitt</a:t>
            </a:r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200" y="5950004"/>
            <a:ext cx="1301867" cy="6441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0925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568885" y="509964"/>
            <a:ext cx="8698063" cy="1112021"/>
          </a:xfrm>
        </p:spPr>
        <p:txBody>
          <a:bodyPr/>
          <a:lstStyle/>
          <a:p>
            <a:r>
              <a:rPr lang="sv-SE" dirty="0"/>
              <a:t>Fast vårdkontakt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1568885" y="1884559"/>
            <a:ext cx="8698063" cy="4065445"/>
          </a:xfrm>
        </p:spPr>
        <p:txBody>
          <a:bodyPr/>
          <a:lstStyle/>
          <a:p>
            <a:r>
              <a:rPr lang="sv-SE" sz="2400" dirty="0"/>
              <a:t>Övergripande information om hur och när fast vårdkontakt ska utses: </a:t>
            </a:r>
            <a:br>
              <a:rPr lang="sv-SE" sz="2400" dirty="0"/>
            </a:br>
            <a:endParaRPr lang="sv-SE" sz="2400" dirty="0"/>
          </a:p>
          <a:p>
            <a:pPr lvl="1"/>
            <a:r>
              <a:rPr lang="sv-SE" sz="2400" dirty="0"/>
              <a:t>I öppenvård för personer i ordinärt boende</a:t>
            </a:r>
          </a:p>
          <a:p>
            <a:pPr lvl="1"/>
            <a:r>
              <a:rPr lang="sv-SE" sz="2400" dirty="0"/>
              <a:t>För personer i särskilda boendeformer</a:t>
            </a:r>
          </a:p>
          <a:p>
            <a:pPr lvl="1"/>
            <a:r>
              <a:rPr lang="sv-SE" sz="2400" dirty="0"/>
              <a:t>Vid utskrivning från sluten hälso- och sjukvård</a:t>
            </a:r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200" y="5950004"/>
            <a:ext cx="1301867" cy="6441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61266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568885" y="419429"/>
            <a:ext cx="8698063" cy="1112021"/>
          </a:xfrm>
        </p:spPr>
        <p:txBody>
          <a:bodyPr/>
          <a:lstStyle/>
          <a:p>
            <a:r>
              <a:rPr lang="sv-SE" dirty="0"/>
              <a:t>IT-stöd </a:t>
            </a:r>
            <a:r>
              <a:rPr lang="sv-SE" dirty="0" err="1"/>
              <a:t>Lifecare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1568885" y="1884559"/>
            <a:ext cx="8698063" cy="4065445"/>
          </a:xfrm>
        </p:spPr>
        <p:txBody>
          <a:bodyPr/>
          <a:lstStyle/>
          <a:p>
            <a:r>
              <a:rPr lang="sv-SE" sz="2400" dirty="0"/>
              <a:t>För en säker informationsöverföring mellan Region Norrbotten och länets kommuner används ett gemensamt IT-stöd, </a:t>
            </a:r>
            <a:r>
              <a:rPr lang="sv-SE" sz="2400" dirty="0" err="1"/>
              <a:t>Lifecare</a:t>
            </a:r>
            <a:r>
              <a:rPr lang="sv-SE" sz="2400" dirty="0"/>
              <a:t>. </a:t>
            </a:r>
          </a:p>
          <a:p>
            <a:r>
              <a:rPr lang="sv-SE" sz="2400" dirty="0"/>
              <a:t>Information om support och arbetssätt vid driftstörning beskrivs. </a:t>
            </a:r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200" y="5950004"/>
            <a:ext cx="1301867" cy="6441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77873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568885" y="509964"/>
            <a:ext cx="8698063" cy="1112021"/>
          </a:xfrm>
        </p:spPr>
        <p:txBody>
          <a:bodyPr/>
          <a:lstStyle/>
          <a:p>
            <a:r>
              <a:rPr lang="sv-SE" dirty="0"/>
              <a:t>Samordnad individuell plan i öppen hälso- och sjukvård och socialtjänst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1568885" y="1884559"/>
            <a:ext cx="8698063" cy="4065445"/>
          </a:xfrm>
        </p:spPr>
        <p:txBody>
          <a:bodyPr/>
          <a:lstStyle/>
          <a:p>
            <a:r>
              <a:rPr lang="sv-SE" sz="2400" dirty="0"/>
              <a:t>Här beskrivs stegen i öppenvårdsprocessen:</a:t>
            </a:r>
            <a:br>
              <a:rPr lang="sv-SE" sz="2400" dirty="0"/>
            </a:br>
            <a:endParaRPr lang="sv-SE" sz="2400" dirty="0"/>
          </a:p>
          <a:p>
            <a:pPr lvl="1"/>
            <a:r>
              <a:rPr lang="sv-SE" sz="2400" dirty="0"/>
              <a:t>Kallelse</a:t>
            </a:r>
          </a:p>
          <a:p>
            <a:pPr lvl="1"/>
            <a:r>
              <a:rPr lang="sv-SE" sz="2400" dirty="0"/>
              <a:t>SIP-möte</a:t>
            </a:r>
          </a:p>
          <a:p>
            <a:pPr lvl="1"/>
            <a:r>
              <a:rPr lang="sv-SE" sz="2400" dirty="0"/>
              <a:t>Samordnad individuell plan - Dokumentation</a:t>
            </a:r>
          </a:p>
          <a:p>
            <a:pPr lvl="1"/>
            <a:r>
              <a:rPr lang="sv-SE" sz="2400" dirty="0"/>
              <a:t>Uppföljning</a:t>
            </a:r>
          </a:p>
          <a:p>
            <a:pPr lvl="1"/>
            <a:r>
              <a:rPr lang="sv-SE" sz="2400" dirty="0"/>
              <a:t>Avslut av SIP</a:t>
            </a:r>
          </a:p>
          <a:p>
            <a:pPr lvl="1"/>
            <a:endParaRPr lang="sv-SE" sz="2400" dirty="0"/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200" y="5950004"/>
            <a:ext cx="1301867" cy="6441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8598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487404" y="146469"/>
            <a:ext cx="8698063" cy="1112021"/>
          </a:xfrm>
        </p:spPr>
        <p:txBody>
          <a:bodyPr/>
          <a:lstStyle/>
          <a:p>
            <a:r>
              <a:rPr lang="sv-SE" dirty="0"/>
              <a:t>Samverkan vid utskrivning från sluten hälso- och sjukvård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1487404" y="1396277"/>
            <a:ext cx="8698063" cy="4065445"/>
          </a:xfrm>
        </p:spPr>
        <p:txBody>
          <a:bodyPr/>
          <a:lstStyle/>
          <a:p>
            <a:r>
              <a:rPr lang="sv-SE" sz="2400" dirty="0"/>
              <a:t>Beskrivning av lagstiftning och samtycken.</a:t>
            </a:r>
          </a:p>
          <a:p>
            <a:r>
              <a:rPr lang="sv-SE" sz="2400" dirty="0"/>
              <a:t>Beskrivning av respektive aktörs ansvar i de olika stegen i utskrivnings-/slutenvårdsprocessen:</a:t>
            </a:r>
          </a:p>
          <a:p>
            <a:pPr lvl="1"/>
            <a:r>
              <a:rPr lang="sv-SE" sz="2400" dirty="0"/>
              <a:t>Inskrivningsmeddelande</a:t>
            </a:r>
          </a:p>
          <a:p>
            <a:pPr lvl="1"/>
            <a:r>
              <a:rPr lang="sv-SE" sz="2400" dirty="0"/>
              <a:t>Planeringsunderlag </a:t>
            </a:r>
          </a:p>
          <a:p>
            <a:pPr lvl="1"/>
            <a:r>
              <a:rPr lang="sv-SE" sz="2400" dirty="0"/>
              <a:t>Fast vårdkontakt</a:t>
            </a:r>
          </a:p>
          <a:p>
            <a:pPr lvl="1"/>
            <a:r>
              <a:rPr lang="sv-SE" sz="2400" dirty="0"/>
              <a:t>Utskrivningsklar</a:t>
            </a:r>
          </a:p>
          <a:p>
            <a:pPr lvl="1"/>
            <a:r>
              <a:rPr lang="sv-SE" sz="2400" dirty="0"/>
              <a:t>Patientinformation</a:t>
            </a:r>
          </a:p>
          <a:p>
            <a:pPr lvl="1"/>
            <a:r>
              <a:rPr lang="sv-SE" sz="2400" dirty="0"/>
              <a:t>Kallelse till SIP</a:t>
            </a:r>
          </a:p>
          <a:p>
            <a:pPr lvl="1"/>
            <a:r>
              <a:rPr lang="sv-SE" sz="2400" dirty="0"/>
              <a:t>Utskrivningsmeddelande</a:t>
            </a:r>
          </a:p>
          <a:p>
            <a:pPr lvl="1"/>
            <a:endParaRPr lang="sv-SE" sz="2400" dirty="0"/>
          </a:p>
          <a:p>
            <a:pPr lvl="1"/>
            <a:endParaRPr lang="sv-SE" sz="2400" dirty="0"/>
          </a:p>
          <a:p>
            <a:pPr lvl="1"/>
            <a:endParaRPr lang="sv-SE" sz="2400" dirty="0"/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200" y="5950004"/>
            <a:ext cx="1301867" cy="6441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392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Region Norrbotten_vit">
  <a:themeElements>
    <a:clrScheme name="Region Norrbotten blandad">
      <a:dk1>
        <a:srgbClr val="000000"/>
      </a:dk1>
      <a:lt1>
        <a:srgbClr val="FFFFFF"/>
      </a:lt1>
      <a:dk2>
        <a:srgbClr val="403D45"/>
      </a:dk2>
      <a:lt2>
        <a:srgbClr val="D0D1CD"/>
      </a:lt2>
      <a:accent1>
        <a:srgbClr val="0070C0"/>
      </a:accent1>
      <a:accent2>
        <a:srgbClr val="F8951F"/>
      </a:accent2>
      <a:accent3>
        <a:srgbClr val="83C55B"/>
      </a:accent3>
      <a:accent4>
        <a:srgbClr val="7F7F7F"/>
      </a:accent4>
      <a:accent5>
        <a:srgbClr val="403D45"/>
      </a:accent5>
      <a:accent6>
        <a:srgbClr val="C0C0BD"/>
      </a:accent6>
      <a:hlink>
        <a:srgbClr val="0070C0"/>
      </a:hlink>
      <a:folHlink>
        <a:srgbClr val="7F7F7F"/>
      </a:folHlink>
    </a:clrScheme>
    <a:fontScheme name="Office - klassiskt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v-SE" sz="2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v-SE" sz="2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dirty="0"/>
        </a:defPPr>
      </a:lstStyle>
    </a:txDef>
  </a:objectDefaults>
  <a:extraClrSchemeLst>
    <a:extraClrScheme>
      <a:clrScheme name="vit med jpglogga 180_ny 1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it med jpglogga 180_ny 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it med jpglogga 180_ny 1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it med jpglogga 180_ny 1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it med jpglogga 180_ny 1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it med jpglogga 180_ny 1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it med jpglogga 180_ny 1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opia av 1Kopia av MALL_VIT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opia av 1Kopia av MALL_VI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opia av 1Kopia av MALL_VIT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opia av 1Kopia av MALL_VIT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opia av 1Kopia av MALL_VIT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opia av 1Kopia av MALL_VIT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opia av 1Kopia av MALL_VIT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opia av 1Kopia av MALL_VIT 8">
        <a:dk1>
          <a:srgbClr val="003399"/>
        </a:dk1>
        <a:lt1>
          <a:srgbClr val="0D68B0"/>
        </a:lt1>
        <a:dk2>
          <a:srgbClr val="FFFFFF"/>
        </a:dk2>
        <a:lt2>
          <a:srgbClr val="969696"/>
        </a:lt2>
        <a:accent1>
          <a:srgbClr val="969696"/>
        </a:accent1>
        <a:accent2>
          <a:srgbClr val="FFFF99"/>
        </a:accent2>
        <a:accent3>
          <a:srgbClr val="AAB9D4"/>
        </a:accent3>
        <a:accent4>
          <a:srgbClr val="002A82"/>
        </a:accent4>
        <a:accent5>
          <a:srgbClr val="C9C9C9"/>
        </a:accent5>
        <a:accent6>
          <a:srgbClr val="E7E78A"/>
        </a:accent6>
        <a:hlink>
          <a:srgbClr val="99FF99"/>
        </a:hlink>
        <a:folHlink>
          <a:srgbClr val="CC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opia av 1Kopia av MALL_VIT 9">
        <a:dk1>
          <a:srgbClr val="969696"/>
        </a:dk1>
        <a:lt1>
          <a:srgbClr val="FFFFFF"/>
        </a:lt1>
        <a:dk2>
          <a:srgbClr val="0D68B0"/>
        </a:dk2>
        <a:lt2>
          <a:srgbClr val="FFFFFF"/>
        </a:lt2>
        <a:accent1>
          <a:srgbClr val="969696"/>
        </a:accent1>
        <a:accent2>
          <a:srgbClr val="FFFF99"/>
        </a:accent2>
        <a:accent3>
          <a:srgbClr val="AAB9D4"/>
        </a:accent3>
        <a:accent4>
          <a:srgbClr val="DADADA"/>
        </a:accent4>
        <a:accent5>
          <a:srgbClr val="C9C9C9"/>
        </a:accent5>
        <a:accent6>
          <a:srgbClr val="E7E78A"/>
        </a:accent6>
        <a:hlink>
          <a:srgbClr val="99FF99"/>
        </a:hlink>
        <a:folHlink>
          <a:srgbClr val="CC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opia av 1Kopia av MALL_VIT 10">
        <a:dk1>
          <a:srgbClr val="969696"/>
        </a:dk1>
        <a:lt1>
          <a:srgbClr val="FFFFFF"/>
        </a:lt1>
        <a:dk2>
          <a:srgbClr val="0D68B0"/>
        </a:dk2>
        <a:lt2>
          <a:srgbClr val="FFFFFF"/>
        </a:lt2>
        <a:accent1>
          <a:srgbClr val="969696"/>
        </a:accent1>
        <a:accent2>
          <a:srgbClr val="0D68B0"/>
        </a:accent2>
        <a:accent3>
          <a:srgbClr val="AAB9D4"/>
        </a:accent3>
        <a:accent4>
          <a:srgbClr val="DADADA"/>
        </a:accent4>
        <a:accent5>
          <a:srgbClr val="C9C9C9"/>
        </a:accent5>
        <a:accent6>
          <a:srgbClr val="0B5E9F"/>
        </a:accent6>
        <a:hlink>
          <a:srgbClr val="99FF99"/>
        </a:hlink>
        <a:folHlink>
          <a:srgbClr val="CC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opia av 1Kopia av MALL_VIT 11">
        <a:dk1>
          <a:srgbClr val="FFFFFF"/>
        </a:dk1>
        <a:lt1>
          <a:srgbClr val="FFFFFF"/>
        </a:lt1>
        <a:dk2>
          <a:srgbClr val="FFFFFF"/>
        </a:dk2>
        <a:lt2>
          <a:srgbClr val="969696"/>
        </a:lt2>
        <a:accent1>
          <a:srgbClr val="969696"/>
        </a:accent1>
        <a:accent2>
          <a:srgbClr val="0D68B0"/>
        </a:accent2>
        <a:accent3>
          <a:srgbClr val="FFFFFF"/>
        </a:accent3>
        <a:accent4>
          <a:srgbClr val="DADADA"/>
        </a:accent4>
        <a:accent5>
          <a:srgbClr val="C9C9C9"/>
        </a:accent5>
        <a:accent6>
          <a:srgbClr val="0B5E9F"/>
        </a:accent6>
        <a:hlink>
          <a:srgbClr val="99FF99"/>
        </a:hlink>
        <a:folHlink>
          <a:srgbClr val="CC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opia av 1Kopia av MALL_VIT 12">
        <a:dk1>
          <a:srgbClr val="969696"/>
        </a:dk1>
        <a:lt1>
          <a:srgbClr val="FFFFFF"/>
        </a:lt1>
        <a:dk2>
          <a:srgbClr val="0D68B0"/>
        </a:dk2>
        <a:lt2>
          <a:srgbClr val="FFFFFF"/>
        </a:lt2>
        <a:accent1>
          <a:srgbClr val="969696"/>
        </a:accent1>
        <a:accent2>
          <a:srgbClr val="0D68B0"/>
        </a:accent2>
        <a:accent3>
          <a:srgbClr val="AAB9D4"/>
        </a:accent3>
        <a:accent4>
          <a:srgbClr val="DADADA"/>
        </a:accent4>
        <a:accent5>
          <a:srgbClr val="C9C9C9"/>
        </a:accent5>
        <a:accent6>
          <a:srgbClr val="0B5E9F"/>
        </a:accent6>
        <a:hlink>
          <a:srgbClr val="FFFFFF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Informerande dokument" ma:contentTypeID="0x010100D7963E0E5B7A40E5AEA07389401D709F007B1238BBD93543428C20870054E92DBF0100907CEEA6569A954C976B7824CE75F91F" ma:contentTypeVersion="1901" ma:contentTypeDescription="Informerande dokument" ma:contentTypeScope="" ma:versionID="43ea6297449331d8f34ee2e56ee2b5e1">
  <xsd:schema xmlns:xsd="http://www.w3.org/2001/XMLSchema" xmlns:xs="http://www.w3.org/2001/XMLSchema" xmlns:p="http://schemas.microsoft.com/office/2006/metadata/properties" xmlns:ns1="http://schemas.microsoft.com/sharepoint/v3" xmlns:ns2="c7918ce9-5289-4a18-805d-4141408e948c" xmlns:ns3="e1dec489-f745-4ed5-9c00-958a11aea6df" targetNamespace="http://schemas.microsoft.com/office/2006/metadata/properties" ma:root="true" ma:fieldsID="6311f6d6775347c6999724c93388e0ca" ns1:_="" ns2:_="" ns3:_="">
    <xsd:import namespace="http://schemas.microsoft.com/sharepoint/v3"/>
    <xsd:import namespace="c7918ce9-5289-4a18-805d-4141408e948c"/>
    <xsd:import namespace="e1dec489-f745-4ed5-9c00-958a11aea6df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VIS_DocumentId" minOccurs="0"/>
                <xsd:element ref="ns1:NLLStakeholderTaxHTField0" minOccurs="0"/>
                <xsd:element ref="ns2:TaxKeywordTaxHTField" minOccurs="0"/>
                <xsd:element ref="ns3:DocumentStatus" minOccurs="0"/>
                <xsd:element ref="ns1:NLLInformationclass"/>
                <xsd:element ref="ns1:NLLThinningTime" minOccurs="0"/>
                <xsd:element ref="ns3:VISResponsible"/>
                <xsd:element ref="ns1:AnsvarigQuickpart" minOccurs="0"/>
                <xsd:element ref="ns1:NLLDocumentTypeTaxHTField0" minOccurs="0"/>
                <xsd:element ref="ns1:_dlc_Exempt" minOccurs="0"/>
                <xsd:element ref="ns1:_dlc_ExpireDateSaved" minOccurs="0"/>
                <xsd:element ref="ns1:_dlc_ExpireDate" minOccurs="0"/>
                <xsd:element ref="ns1:prdProcessTaxHTField0" minOccurs="0"/>
                <xsd:element ref="ns1:NLLVersion" minOccurs="0"/>
                <xsd:element ref="ns1:NLLModifiedBy" minOccurs="0"/>
                <xsd:element ref="ns1:NLLDocumentIDValue" minOccurs="0"/>
                <xsd:element ref="ns1:NLLPublishingstatus" minOccurs="0"/>
                <xsd:element ref="ns1:NLLDiarienummer" minOccurs="0"/>
                <xsd:element ref="ns1:NLLPublishDate" minOccurs="0"/>
                <xsd:element ref="ns1:NLLInformationCollectionTaxHTField0" minOccurs="0"/>
                <xsd:element ref="ns1:NLLProducerPlaceTaxHTField0" minOccurs="0"/>
                <xsd:element ref="ns1:NLLEstablishedBy"/>
                <xsd:element ref="ns1:NLLEstablishedByQuickpart" minOccurs="0"/>
                <xsd:element ref="ns1:VersionComment" minOccurs="0"/>
                <xsd:element ref="ns1:NLLPublishDateQuickpart" minOccurs="0"/>
                <xsd:element ref="ns1:NLLLockWorkflows" minOccurs="0"/>
                <xsd:element ref="ns1:NLLPublishe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NLLStakeholderTaxHTField0" ma:index="13" nillable="true" ma:taxonomy="true" ma:internalName="NLLStakeholderTaxHTField0" ma:taxonomyFieldName="NLLStakeholder" ma:displayName="Gäller för verksamhet" ma:fieldId="{fc9b4796-81cc-4809-b89e-b480826c68b7}" ma:taxonomyMulti="true" ma:sspId="39d54842-4abd-4019-b0bf-19e71d696155" ma:termSetId="012a677c-9277-4d4c-83ea-a9768cc2772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NLLInformationclass" ma:index="17" ma:displayName="Informationsklass" ma:internalName="NLLInformationclass">
      <xsd:simpleType>
        <xsd:restriction base="dms:Choice">
          <xsd:enumeration value="Publik"/>
          <xsd:enumeration value="Intern alla"/>
          <xsd:enumeration value="Intern skyddad"/>
        </xsd:restriction>
      </xsd:simpleType>
    </xsd:element>
    <xsd:element name="NLLThinningTime" ma:index="19" nillable="true" ma:displayName="Gallringsfrist" ma:format="DateOnly" ma:hidden="true" ma:internalName="NLLThinningTime">
      <xsd:simpleType>
        <xsd:restriction base="dms:DateTime"/>
      </xsd:simpleType>
    </xsd:element>
    <xsd:element name="AnsvarigQuickpart" ma:index="21" nillable="true" ma:displayName="AnsvarigQuickpart" ma:hidden="true" ma:internalName="AnsvarigQuickpart">
      <xsd:simpleType>
        <xsd:restriction base="dms:Text"/>
      </xsd:simpleType>
    </xsd:element>
    <xsd:element name="NLLDocumentTypeTaxHTField0" ma:index="23" ma:taxonomy="true" ma:internalName="NLLDocumentTypeTaxHTField0" ma:taxonomyFieldName="NLLDocumentType" ma:displayName="Dokumenttyp" ma:fieldId="{38578a5b-744a-40d6-84e1-ab48bc8b5a57}" ma:sspId="39d54842-4abd-4019-b0bf-19e71d696155" ma:termSetId="52dfd850-14dd-4e84-a867-57b1223f01ac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_dlc_Exempt" ma:index="24" nillable="true" ma:displayName="Undanta från princip" ma:hidden="true" ma:internalName="_dlc_Exempt" ma:readOnly="true">
      <xsd:simpleType>
        <xsd:restriction base="dms:Unknown"/>
      </xsd:simpleType>
    </xsd:element>
    <xsd:element name="_dlc_ExpireDateSaved" ma:index="25" nillable="true" ma:displayName="Originalförfallodag" ma:hidden="true" ma:internalName="_dlc_ExpireDateSaved" ma:readOnly="true">
      <xsd:simpleType>
        <xsd:restriction base="dms:DateTime"/>
      </xsd:simpleType>
    </xsd:element>
    <xsd:element name="_dlc_ExpireDate" ma:index="26" nillable="true" ma:displayName="Förfallodatum" ma:description="" ma:hidden="true" ma:indexed="true" ma:internalName="_dlc_ExpireDate" ma:readOnly="true">
      <xsd:simpleType>
        <xsd:restriction base="dms:DateTime"/>
      </xsd:simpleType>
    </xsd:element>
    <xsd:element name="prdProcessTaxHTField0" ma:index="27" nillable="true" ma:taxonomy="true" ma:internalName="prdProcessTaxHTField0" ma:taxonomyFieldName="prdProcess" ma:displayName="Process" ma:fieldId="{7458416b-87c5-4f2a-97ed-9ee5dd1e516d}" ma:taxonomyMulti="true" ma:sspId="39d54842-4abd-4019-b0bf-19e71d696155" ma:termSetId="747d8a4a-b066-47e6-b826-8f1c93ac4001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NLLVersion" ma:index="28" nillable="true" ma:displayName="Version" ma:internalName="NLLVersion" ma:readOnly="false">
      <xsd:simpleType>
        <xsd:restriction base="dms:Text"/>
      </xsd:simpleType>
    </xsd:element>
    <xsd:element name="NLLModifiedBy" ma:index="29" nillable="true" ma:displayName="Upprättad av" ma:hidden="true" ma:internalName="NLLModifiedBy">
      <xsd:simpleType>
        <xsd:restriction base="dms:Text"/>
      </xsd:simpleType>
    </xsd:element>
    <xsd:element name="NLLDocumentIDValue" ma:index="30" nillable="true" ma:displayName="Dokument-Id Värde" ma:hidden="true" ma:internalName="NLLDocumentIDValue">
      <xsd:simpleType>
        <xsd:restriction base="dms:Text"/>
      </xsd:simpleType>
    </xsd:element>
    <xsd:element name="NLLPublishingstatus" ma:index="31" nillable="true" ma:displayName="Publiceringsstatus" ma:internalName="NLLPublishingstatus" ma:readOnly="false">
      <xsd:simpleType>
        <xsd:restriction base="dms:Choice">
          <xsd:enumeration value="Ej Publicerad"/>
          <xsd:enumeration value="Publicerad"/>
          <xsd:enumeration value="Avpublicerad"/>
          <xsd:enumeration value="Revidering krävs"/>
          <xsd:enumeration value="Revidering pågår"/>
        </xsd:restriction>
      </xsd:simpleType>
    </xsd:element>
    <xsd:element name="NLLDiarienummer" ma:index="32" nillable="true" ma:displayName="Diarienummer" ma:description="" ma:internalName="NLLDiarienummer" ma:readOnly="false">
      <xsd:simpleType>
        <xsd:restriction base="dms:Text"/>
      </xsd:simpleType>
    </xsd:element>
    <xsd:element name="NLLPublishDate" ma:index="34" nillable="true" ma:displayName="Publiceringsdatum" ma:format="DateOnly" ma:hidden="true" ma:internalName="NLLPublishDate">
      <xsd:simpleType>
        <xsd:restriction base="dms:DateTime"/>
      </xsd:simpleType>
    </xsd:element>
    <xsd:element name="NLLInformationCollectionTaxHTField0" ma:index="35" nillable="true" ma:taxonomy="true" ma:internalName="NLLInformationCollectionTaxHTField0" ma:taxonomyFieldName="NLLInformationCollection" ma:displayName="Informationssamling" ma:fieldId="{5965f86f-d738-4017-88d8-24d6ef34a791}" ma:taxonomyMulti="true" ma:sspId="39d54842-4abd-4019-b0bf-19e71d696155" ma:termSetId="60e00f7a-77a4-4c71-b63e-bae2eb97b37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NLLProducerPlaceTaxHTField0" ma:index="37" nillable="true" ma:taxonomy="true" ma:internalName="NLLProducerPlaceTaxHTField0" ma:taxonomyFieldName="NLLProducerPlace" ma:displayName="Producentplats" ma:fieldId="{e174ebea-294d-44bc-9c09-0f97f1197811}" ma:sspId="39d54842-4abd-4019-b0bf-19e71d696155" ma:termSetId="45f1cc5b-3028-4a82-8c90-ecfb5e2e860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NLLEstablishedBy" ma:index="38" ma:displayName="Upprättad av" ma:list="UserInfo" ma:SharePointGroup="0" ma:internalName="NLLEstablishedBy" ma:readOnly="false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NLLEstablishedByQuickpart" ma:index="39" nillable="true" ma:displayName="Upprättad av Quickpart" ma:hidden="true" ma:internalName="NLLEstablishedByQuickpart">
      <xsd:simpleType>
        <xsd:restriction base="dms:Text"/>
      </xsd:simpleType>
    </xsd:element>
    <xsd:element name="VersionComment" ma:index="40" nillable="true" ma:displayName="Versionskommentar" ma:hidden="true" ma:internalName="VersionComment" ma:readOnly="false">
      <xsd:simpleType>
        <xsd:restriction base="dms:Text"/>
      </xsd:simpleType>
    </xsd:element>
    <xsd:element name="NLLPublishDateQuickpart" ma:index="41" nillable="true" ma:displayName="Publiceringsdatum Quickpart" ma:hidden="true" ma:internalName="NLLPublishDateQuickpart">
      <xsd:simpleType>
        <xsd:restriction base="dms:Text"/>
      </xsd:simpleType>
    </xsd:element>
    <xsd:element name="NLLLockWorkflows" ma:index="42" nillable="true" ma:displayName="ArbetsflödeKörs" ma:default="0" ma:hidden="true" ma:internalName="NLLLockWorkflows">
      <xsd:simpleType>
        <xsd:restriction base="dms:Boolean"/>
      </xsd:simpleType>
    </xsd:element>
    <xsd:element name="NLLPublished" ma:index="43" nillable="true" ma:displayName="Publicerad" ma:hidden="true" ma:internalName="NLLPublished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918ce9-5289-4a18-805d-4141408e948c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kument-ID-värde" ma:description="Värdet för dokument-ID som tilldelats till det här objektet." ma:internalName="_dlc_DocId" ma:readOnly="true">
      <xsd:simpleType>
        <xsd:restriction base="dms:Text"/>
      </xsd:simpleType>
    </xsd:element>
    <xsd:element name="_dlc_DocIdUrl" ma:index="9" nillable="true" ma:displayName="Dokument-ID" ma:description="Permanent länk till det här dokumente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Spara ID" ma:description="Behåll ID vid tillägg." ma:hidden="true" ma:internalName="_dlc_DocIdPersistId" ma:readOnly="true">
      <xsd:simpleType>
        <xsd:restriction base="dms:Boolean"/>
      </xsd:simpleType>
    </xsd:element>
    <xsd:element name="TaxKeywordTaxHTField" ma:index="15" nillable="true" ma:taxonomy="true" ma:internalName="TaxKeywordTaxHTField" ma:taxonomyFieldName="TaxKeyword" ma:displayName="NLL-Nyckelord" ma:fieldId="{23f27201-bee3-471e-b2e7-b64fd8b7ca38}" ma:taxonomyMulti="true" ma:sspId="39d54842-4abd-4019-b0bf-19e71d696155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1dec489-f745-4ed5-9c00-958a11aea6df" elementFormDefault="qualified">
    <xsd:import namespace="http://schemas.microsoft.com/office/2006/documentManagement/types"/>
    <xsd:import namespace="http://schemas.microsoft.com/office/infopath/2007/PartnerControls"/>
    <xsd:element name="VIS_DocumentId" ma:index="12" nillable="true" ma:displayName="Producentplats ID" ma:hidden="true" ma:internalName="VIS_DocumentId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DocumentStatus" ma:index="16" nillable="true" ma:displayName="Dokumentstatus" ma:hidden="true" ma:internalName="Dokumentstatus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VISResponsible" ma:index="20" ma:displayName="Ansvarig" ma:list="UserInfo" ma:internalName="VISResponsible" ma:readOnly="fals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Microsoft.Office.RecordsManagement.PolicyFeatures.ExpirationEventReceiver</Name>
    <Synchronization>Synchronous</Synchronization>
    <Type>10001</Type>
    <SequenceNumber>101</SequenceNumber>
    <Url/>
    <Assembly>Microsoft.Office.Policy, Version=14.0.0.0, Culture=neutral, PublicKeyToken=71e9bce111e9429c</Assembly>
    <Class>Microsoft.Office.RecordsManagement.Internal.UpdateExpireDate</Class>
    <Data/>
    <Filter/>
  </Receiver>
  <Receiver>
    <Name>Microsoft.Office.RecordsManagement.PolicyFeatures.ExpirationEventReceiver</Name>
    <Synchronization>Synchronous</Synchronization>
    <Type>10002</Type>
    <SequenceNumber>102</SequenceNumber>
    <Url/>
    <Assembly>Microsoft.Office.Policy, Version=14.0.0.0, Culture=neutral, PublicKeyToken=71e9bce111e9429c</Assembly>
    <Class>Microsoft.Office.RecordsManagement.Internal.UpdateExpireDate</Class>
    <Data/>
    <Filter/>
  </Receiver>
  <Receiver>
    <Name>Microsoft.Office.RecordsManagement.PolicyFeatures.ExpirationEventReceiver</Name>
    <Synchronization>Synchronous</Synchronization>
    <Type>10004</Type>
    <SequenceNumber>103</SequenceNumber>
    <Url/>
    <Assembly>Microsoft.Office.Policy, Version=14.0.0.0, Culture=neutral, PublicKeyToken=71e9bce111e9429c</Assembly>
    <Class>Microsoft.Office.RecordsManagement.Internal.UpdateExpireDate</Class>
    <Data/>
    <Filter/>
  </Receiver>
  <Receiver>
    <Name>Microsoft.Office.RecordsManagement.PolicyFeatures.ExpirationEventReceiver</Name>
    <Synchronization>Synchronous</Synchronization>
    <Type>10006</Type>
    <SequenceNumber>104</SequenceNumber>
    <Url/>
    <Assembly>Microsoft.Office.Policy, Version=14.0.0.0, Culture=neutral, PublicKeyToken=71e9bce111e9429c</Assembly>
    <Class>Microsoft.Office.RecordsManagement.Internal.UpdateExpireDate</Class>
    <Data/>
    <Filter/>
  </Receiver>
  <Receiver>
    <Name>Microsoft.Office.RecordsManagement.PolicyFeatures.ExpirationEventReceiver</Name>
    <Synchronization>Synchronous</Synchronization>
    <Type>10009</Type>
    <SequenceNumber>105</SequenceNumber>
    <Url/>
    <Assembly>Microsoft.Office.Policy, Version=14.0.0.0, Culture=neutral, PublicKeyToken=71e9bce111e9429c</Assembly>
    <Class>Microsoft.Office.RecordsManagement.Internal.UpdateExpireDate</Class>
    <Data/>
    <Filter/>
  </Receiver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p:Policy xmlns:p="office.server.policy" id="" local="true">
  <p:Name>Informerande</p:Name>
  <p:Description/>
  <p:Statement/>
  <p:PolicyItems>
    <p:PolicyItem featureId="Microsoft.Office.RecordsManagement.PolicyFeatures.Expiration" staticId="0x010100D7963E0E5B7A40E5AEA07389401D709F007B1238BBD93543428C20870054E92DBF|1214505165" UniqueId="15436f43-43ec-43f4-afa0-3fdfa097cfae">
      <p:Name>Bevarande</p:Name>
      <p:Description>Automatisk schemaläggning av innehåll som ska bearbetas, och utföra en bevarandeåtgärd på innehåll som har nått sitt förfallodatum.</p:Description>
      <p:CustomData>
        <Schedules nextStageId="3" default="true">
          <Schedule type="Default">
            <stages>
              <data stageId="1" recur="true" offset="36" unit="months">
                <formula id="Microsoft.Office.RecordsManagement.PolicyFeatures.Expiration.Formula.BuiltIn">
                  <number>0</number>
                  <property>NLLThinningTime</property>
                  <propertyid>2793489f-7251-475b-a975-480031914936</propertyid>
                  <period>months</period>
                </formula>
                <action type="workflow" id="d9837362-db90-41fe-8d27-3f4e28fd673a"/>
              </data>
              <data stageId="2">
                <formula id="Microsoft.Office.RecordsManagement.PolicyFeatures.Expiration.Formula.BuiltIn">
                  <number>1</number>
                  <property>NLLThinningTime</property>
                  <propertyid>2793489f-7251-475b-a975-480031914936</propertyid>
                  <period>months</period>
                </formula>
                <action type="action" id="Microsoft.Office.RecordsManagement.PolicyFeatures.Expiration.Action.MoveToRecycleBin"/>
              </data>
            </stages>
          </Schedule>
        </Schedules>
      </p:CustomData>
    </p:PolicyItem>
  </p:PolicyItems>
</p:Policy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NLLPublishDate xmlns="http://schemas.microsoft.com/sharepoint/v3">2023-09-07T22:00:00+00:00</NLLPublishDate>
    <NLLPublishingstatus xmlns="http://schemas.microsoft.com/sharepoint/v3">Publicerad</NLLPublishingstatus>
    <NLLDocumentIDValue xmlns="http://schemas.microsoft.com/sharepoint/v3">ARBGRP378-3-341</NLLDocumentIDValue>
    <NLLPublished xmlns="http://schemas.microsoft.com/sharepoint/v3" xsi:nil="true"/>
    <NLLThinningTime xmlns="http://schemas.microsoft.com/sharepoint/v3">2026-09-07T22:00:00+00:00</NLLThinningTime>
    <NLLPublishDateQuickpart xmlns="http://schemas.microsoft.com/sharepoint/v3">2023-09-08</NLLPublishDateQuickpart>
    <NLLInformationCollectionTaxHTField0 xmlns="http://schemas.microsoft.com/sharepoint/v3">
      <Terms xmlns="http://schemas.microsoft.com/office/infopath/2007/PartnerControls"/>
    </NLLInformationCollectionTaxHTField0>
    <NLLLockWorkflows xmlns="http://schemas.microsoft.com/sharepoint/v3">false</NLLLockWorkflows>
    <NLLEstablishedByQuickpart xmlns="http://schemas.microsoft.com/sharepoint/v3">Tanja Bäckström</NLLEstablishedByQuickpart>
    <prdProcessTaxHTField0 xmlns="http://schemas.microsoft.com/sharepoint/v3">
      <Terms xmlns="http://schemas.microsoft.com/office/infopath/2007/PartnerControls"/>
    </prdProcessTaxHTField0>
    <AnsvarigQuickpart xmlns="http://schemas.microsoft.com/sharepoint/v3">Tanja Bäckström</AnsvarigQuickpart>
    <NLLEstablishedBy xmlns="http://schemas.microsoft.com/sharepoint/v3">
      <UserInfo>
        <DisplayName>Tanja Bäckström</DisplayName>
        <AccountId>1296</AccountId>
        <AccountType/>
      </UserInfo>
    </NLLEstablishedBy>
    <NLLStakeholderTaxHTField0 xmlns="http://schemas.microsoft.com/sharepoint/v3">
      <Terms xmlns="http://schemas.microsoft.com/office/infopath/2007/PartnerControls"/>
    </NLLStakeholderTaxHTField0>
    <NLLDocumentTypeTaxHTField0 xmlns="http://schemas.microsoft.com/sharepoint/v3">
      <Terms xmlns="http://schemas.microsoft.com/office/infopath/2007/PartnerControls">
        <TermInfo xmlns="http://schemas.microsoft.com/office/infopath/2007/PartnerControls">
          <TermName xmlns="http://schemas.microsoft.com/office/infopath/2007/PartnerControls">Beskrivning</TermName>
          <TermId xmlns="http://schemas.microsoft.com/office/infopath/2007/PartnerControls">b3151931-0fee-4a95-a28b-9b370fc904f9</TermId>
        </TermInfo>
      </Terms>
    </NLLDocumentTypeTaxHTField0>
    <NLLVersion xmlns="http://schemas.microsoft.com/sharepoint/v3">1.0</NLLVersion>
    <NLLInformationclass xmlns="http://schemas.microsoft.com/sharepoint/v3">Publik</NLLInformationclass>
    <NLLModifiedBy xmlns="http://schemas.microsoft.com/sharepoint/v3">Tanja Bäckström</NLLModifiedBy>
    <NLLProducerPlaceTaxHTField0 xmlns="http://schemas.microsoft.com/sharepoint/v3">
      <Terms xmlns="http://schemas.microsoft.com/office/infopath/2007/PartnerControls">
        <TermInfo xmlns="http://schemas.microsoft.com/office/infopath/2007/PartnerControls">
          <TermName xmlns="http://schemas.microsoft.com/office/infopath/2007/PartnerControls">Förvaltning samordnad planering</TermName>
          <TermId xmlns="http://schemas.microsoft.com/office/infopath/2007/PartnerControls">20cb705b-3721-421a-8635-052f87b20b9c</TermId>
        </TermInfo>
      </Terms>
    </NLLProducerPlaceTaxHTField0>
    <VersionComment xmlns="http://schemas.microsoft.com/sharepoint/v3" xsi:nil="true"/>
    <NLLDiarienummer xmlns="http://schemas.microsoft.com/sharepoint/v3" xsi:nil="true"/>
    <TaxKeywordTaxHTField xmlns="c7918ce9-5289-4a18-805d-4141408e948c">
      <Terms xmlns="http://schemas.microsoft.com/office/infopath/2007/PartnerControls"/>
    </TaxKeywordTaxHTField>
    <_dlc_DocId xmlns="c7918ce9-5289-4a18-805d-4141408e948c">ARBGRP378-3-341</_dlc_DocId>
    <_dlc_DocIdUrl xmlns="c7918ce9-5289-4a18-805d-4141408e948c">
      <Url>http://spportal.extvis.local/process/administrativ/_layouts/15/DocIdRedir.aspx?ID=ARBGRP378-3-341</Url>
      <Description>ARBGRP378-3-341</Description>
    </_dlc_DocIdUrl>
    <_dlc_DocIdPersistId xmlns="c7918ce9-5289-4a18-805d-4141408e948c">true</_dlc_DocIdPersistId>
    <_dlc_ExpireDateSaved xmlns="http://schemas.microsoft.com/sharepoint/v3" xsi:nil="true"/>
    <_dlc_ExpireDate xmlns="http://schemas.microsoft.com/sharepoint/v3">2026-10-07T22:00:00+00:00</_dlc_ExpireDate>
    <VIS_DocumentId xmlns="e1dec489-f745-4ed5-9c00-958a11aea6df">
      <Url>https://samarbeta.nll.se/producentplats/forvaltningsamordnadplanering/_layouts/15/DocIdRedir.aspx?ID=ARBGRP378-3-341</Url>
      <Description>ARBGRP378-3-341</Description>
    </VIS_DocumentId>
    <VISResponsible xmlns="e1dec489-f745-4ed5-9c00-958a11aea6df">
      <UserInfo>
        <DisplayName>Tanja Bäckström</DisplayName>
        <AccountId>1296</AccountId>
        <AccountType/>
      </UserInfo>
    </VISResponsible>
    <DocumentStatus xmlns="e1dec489-f745-4ed5-9c00-958a11aea6df">
      <Url>https://samarbeta.nll.se/producentplats/forvaltningsamordnadplanering/_layouts/15/wrkstat.aspx?List=8870ae1b-a9fb-43d5-adab-5849711f0c31&amp;WorkflowInstanceName=5b432be0-1bb2-4cf2-9f40-3529593eafd9</Url>
      <Description>Publicerad</Description>
    </DocumentStatus>
    <_dlc_Exempt xmlns="http://schemas.microsoft.com/sharepoint/v3">false</_dlc_Exempt>
  </documentManagement>
</p:properties>
</file>

<file path=customXml/item5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BE9D7F9-3630-493E-8F84-446DD67087FD}"/>
</file>

<file path=customXml/itemProps2.xml><?xml version="1.0" encoding="utf-8"?>
<ds:datastoreItem xmlns:ds="http://schemas.openxmlformats.org/officeDocument/2006/customXml" ds:itemID="{49506A6B-8BD5-48FD-AB92-50275A4B42B3}"/>
</file>

<file path=customXml/itemProps3.xml><?xml version="1.0" encoding="utf-8"?>
<ds:datastoreItem xmlns:ds="http://schemas.openxmlformats.org/officeDocument/2006/customXml" ds:itemID="{149C6AC9-F648-4582-A8DC-02465CA3C7DB}"/>
</file>

<file path=customXml/itemProps4.xml><?xml version="1.0" encoding="utf-8"?>
<ds:datastoreItem xmlns:ds="http://schemas.openxmlformats.org/officeDocument/2006/customXml" ds:itemID="{55F24E94-3D90-4371-A248-A87CDEF68145}"/>
</file>

<file path=customXml/itemProps5.xml><?xml version="1.0" encoding="utf-8"?>
<ds:datastoreItem xmlns:ds="http://schemas.openxmlformats.org/officeDocument/2006/customXml" ds:itemID="{CEABD6D2-AA0C-4298-8F7A-F1D8A409977F}"/>
</file>

<file path=docProps/app.xml><?xml version="1.0" encoding="utf-8"?>
<Properties xmlns="http://schemas.openxmlformats.org/officeDocument/2006/extended-properties" xmlns:vt="http://schemas.openxmlformats.org/officeDocument/2006/docPropsVTypes">
  <TotalTime>175</TotalTime>
  <Words>1248</Words>
  <Application>Microsoft Office PowerPoint</Application>
  <PresentationFormat>Bredbild</PresentationFormat>
  <Paragraphs>131</Paragraphs>
  <Slides>14</Slides>
  <Notes>11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14</vt:i4>
      </vt:variant>
    </vt:vector>
  </HeadingPairs>
  <TitlesOfParts>
    <vt:vector size="18" baseType="lpstr">
      <vt:lpstr>Arial</vt:lpstr>
      <vt:lpstr>Calibri</vt:lpstr>
      <vt:lpstr>Wingdings</vt:lpstr>
      <vt:lpstr>Region Norrbotten_vit</vt:lpstr>
      <vt:lpstr>Sammanfattning av  Samordnad individuell planering - Riktlinjer och rutiner</vt:lpstr>
      <vt:lpstr>Innehåll</vt:lpstr>
      <vt:lpstr>Samverkan</vt:lpstr>
      <vt:lpstr>Förvaltningsorganisation</vt:lpstr>
      <vt:lpstr>Samordnad individuell plan</vt:lpstr>
      <vt:lpstr>Fast vårdkontakt</vt:lpstr>
      <vt:lpstr>IT-stöd Lifecare</vt:lpstr>
      <vt:lpstr>Samordnad individuell plan i öppen hälso- och sjukvård och socialtjänst</vt:lpstr>
      <vt:lpstr>Samverkan vid utskrivning från sluten hälso- och sjukvård</vt:lpstr>
      <vt:lpstr>Samordnad individuell planering efter utskrivning från sluten hälso- och sjukvård</vt:lpstr>
      <vt:lpstr>Öppen psykiatrisk tvångsvård och öppen rättspsykiatrisk vård</vt:lpstr>
      <vt:lpstr>Egenvård </vt:lpstr>
      <vt:lpstr>PowerPoint-presentation</vt:lpstr>
      <vt:lpstr>Bilaga 1 Det goda mötet</vt:lpstr>
    </vt:vector>
  </TitlesOfParts>
  <Company>Region Norrbotten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Sammanfattning Riktlinjer Samordnad individuell planering</dc:title>
  <dc:creator>Tanja Bäckström</dc:creator>
  <cp:keywords/>
  <cp:lastModifiedBy>Tanja Bäckström</cp:lastModifiedBy>
  <cp:revision>11</cp:revision>
  <dcterms:created xsi:type="dcterms:W3CDTF">2023-09-05T08:51:44Z</dcterms:created>
  <dcterms:modified xsi:type="dcterms:W3CDTF">2023-09-05T12:27:49Z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0x010100D7963E0E5B7A40E5AEA07389401D709F007B1238BBD93543428C20870054E92DBF0100907CEEA6569A954C976B7824CE75F91F</vt:lpwstr>
  </property>
  <property fmtid="{D5CDD505-2E9C-101B-9397-08002B2CF9AE}" pid="3" name="TaxKeyword">
    <vt:lpwstr/>
  </property>
  <property fmtid="{D5CDD505-2E9C-101B-9397-08002B2CF9AE}" pid="4" name="CareActionCodeSurgical">
    <vt:lpwstr/>
  </property>
  <property fmtid="{D5CDD505-2E9C-101B-9397-08002B2CF9AE}" pid="5" name="NLLProducerPlace">
    <vt:lpwstr>3757;#Förvaltning samordnad planering|20cb705b-3721-421a-8635-052f87b20b9c</vt:lpwstr>
  </property>
  <property fmtid="{D5CDD505-2E9C-101B-9397-08002B2CF9AE}" pid="6" name="NLLApprovedByQuickPart">
    <vt:lpwstr/>
  </property>
  <property fmtid="{D5CDD505-2E9C-101B-9397-08002B2CF9AE}" pid="7" name="NLLInformationCollection">
    <vt:lpwstr/>
  </property>
  <property fmtid="{D5CDD505-2E9C-101B-9397-08002B2CF9AE}" pid="8" name="NLLProjectDescription">
    <vt:lpwstr/>
  </property>
  <property fmtid="{D5CDD505-2E9C-101B-9397-08002B2CF9AE}" pid="9" name="PsychiatricCodeTaxHTField0">
    <vt:lpwstr/>
  </property>
  <property fmtid="{D5CDD505-2E9C-101B-9397-08002B2CF9AE}" pid="10" name="NLLStakeholder">
    <vt:lpwstr/>
  </property>
  <property fmtid="{D5CDD505-2E9C-101B-9397-08002B2CF9AE}" pid="11" name="TLVCodeDiagnosisTaxHTField0">
    <vt:lpwstr/>
  </property>
  <property fmtid="{D5CDD505-2E9C-101B-9397-08002B2CF9AE}" pid="12" name="NPUCode">
    <vt:lpwstr/>
  </property>
  <property fmtid="{D5CDD505-2E9C-101B-9397-08002B2CF9AE}" pid="13" name="Publicera dokument(1)">
    <vt:lpwstr>, </vt:lpwstr>
  </property>
  <property fmtid="{D5CDD505-2E9C-101B-9397-08002B2CF9AE}" pid="14" name="NLLClosureDate">
    <vt:lpwstr/>
  </property>
  <property fmtid="{D5CDD505-2E9C-101B-9397-08002B2CF9AE}" pid="15" name="NLLProducerplaceID">
    <vt:lpwstr/>
  </property>
  <property fmtid="{D5CDD505-2E9C-101B-9397-08002B2CF9AE}" pid="16" name="Godkänn dokument(1)">
    <vt:lpwstr>, </vt:lpwstr>
  </property>
  <property fmtid="{D5CDD505-2E9C-101B-9397-08002B2CF9AE}" pid="17" name="NLLPublishedTemplate">
    <vt:lpwstr/>
  </property>
  <property fmtid="{D5CDD505-2E9C-101B-9397-08002B2CF9AE}" pid="18" name="NLLWFComment">
    <vt:lpwstr/>
  </property>
  <property fmtid="{D5CDD505-2E9C-101B-9397-08002B2CF9AE}" pid="19" name="NLLPTCName">
    <vt:lpwstr/>
  </property>
  <property fmtid="{D5CDD505-2E9C-101B-9397-08002B2CF9AE}" pid="20" name="SpecialtyTaxHTField0">
    <vt:lpwstr/>
  </property>
  <property fmtid="{D5CDD505-2E9C-101B-9397-08002B2CF9AE}" pid="21" name="CareActionCodeNonSurgical">
    <vt:lpwstr/>
  </property>
  <property fmtid="{D5CDD505-2E9C-101B-9397-08002B2CF9AE}" pid="22" name="AnalysisNameTaxHTField0">
    <vt:lpwstr/>
  </property>
  <property fmtid="{D5CDD505-2E9C-101B-9397-08002B2CF9AE}" pid="23" name="Specialty">
    <vt:lpwstr/>
  </property>
  <property fmtid="{D5CDD505-2E9C-101B-9397-08002B2CF9AE}" pid="24" name="NLLProjectUrl">
    <vt:lpwstr/>
  </property>
  <property fmtid="{D5CDD505-2E9C-101B-9397-08002B2CF9AE}" pid="25" name="NLLMeetingTypeTaxHTField0">
    <vt:lpwstr/>
  </property>
  <property fmtid="{D5CDD505-2E9C-101B-9397-08002B2CF9AE}" pid="26" name="NLLTemplateStatus">
    <vt:lpwstr/>
  </property>
  <property fmtid="{D5CDD505-2E9C-101B-9397-08002B2CF9AE}" pid="27" name="Granska dokument(1)">
    <vt:lpwstr>, </vt:lpwstr>
  </property>
  <property fmtid="{D5CDD505-2E9C-101B-9397-08002B2CF9AE}" pid="28" name="NLLProjectLeader">
    <vt:lpwstr/>
  </property>
  <property fmtid="{D5CDD505-2E9C-101B-9397-08002B2CF9AE}" pid="29" name="NLLDecisionLevelManagedTaxHTField0">
    <vt:lpwstr/>
  </property>
  <property fmtid="{D5CDD505-2E9C-101B-9397-08002B2CF9AE}" pid="32" name="NLLDefaultTemplate">
    <vt:lpwstr/>
  </property>
  <property fmtid="{D5CDD505-2E9C-101B-9397-08002B2CF9AE}" pid="33" name="NLLProjectVisitor">
    <vt:lpwstr/>
  </property>
  <property fmtid="{D5CDD505-2E9C-101B-9397-08002B2CF9AE}" pid="34" name="NLLApprovedBy">
    <vt:lpwstr/>
  </property>
  <property fmtid="{D5CDD505-2E9C-101B-9397-08002B2CF9AE}" pid="35" name="NLLDecisionLevelManaged">
    <vt:lpwstr/>
  </property>
  <property fmtid="{D5CDD505-2E9C-101B-9397-08002B2CF9AE}" pid="36" name="CompulsoryAction">
    <vt:lpwstr/>
  </property>
  <property fmtid="{D5CDD505-2E9C-101B-9397-08002B2CF9AE}" pid="37" name="NLLProjectDivisionTaxHTField0">
    <vt:lpwstr/>
  </property>
  <property fmtid="{D5CDD505-2E9C-101B-9397-08002B2CF9AE}" pid="38" name="ICD10CodeTaxHTField0">
    <vt:lpwstr/>
  </property>
  <property fmtid="{D5CDD505-2E9C-101B-9397-08002B2CF9AE}" pid="39" name="Godkänn dokument">
    <vt:lpwstr>, </vt:lpwstr>
  </property>
  <property fmtid="{D5CDD505-2E9C-101B-9397-08002B2CF9AE}" pid="40" name="NLLProjectOwner">
    <vt:lpwstr/>
  </property>
  <property fmtid="{D5CDD505-2E9C-101B-9397-08002B2CF9AE}" pid="41" name="NPUCodeTaxHTField0">
    <vt:lpwstr/>
  </property>
  <property fmtid="{D5CDD505-2E9C-101B-9397-08002B2CF9AE}" pid="42" name="NLLTemplateFolderDescription">
    <vt:lpwstr/>
  </property>
  <property fmtid="{D5CDD505-2E9C-101B-9397-08002B2CF9AE}" pid="43" name="TLVCodeAction">
    <vt:lpwstr/>
  </property>
  <property fmtid="{D5CDD505-2E9C-101B-9397-08002B2CF9AE}" pid="44" name="RadiologicalCode">
    <vt:lpwstr/>
  </property>
  <property fmtid="{D5CDD505-2E9C-101B-9397-08002B2CF9AE}" pid="45" name="References">
    <vt:lpwstr/>
  </property>
  <property fmtid="{D5CDD505-2E9C-101B-9397-08002B2CF9AE}" pid="46" name="prdProcess">
    <vt:lpwstr/>
  </property>
  <property fmtid="{D5CDD505-2E9C-101B-9397-08002B2CF9AE}" pid="47" name="NLLProjectOrderStatus">
    <vt:lpwstr/>
  </property>
  <property fmtid="{D5CDD505-2E9C-101B-9397-08002B2CF9AE}" pid="49" name="NLLReferenceGroup">
    <vt:lpwstr/>
  </property>
  <property fmtid="{D5CDD505-2E9C-101B-9397-08002B2CF9AE}" pid="50" name="TLVCodeDiagnosis">
    <vt:lpwstr/>
  </property>
  <property fmtid="{D5CDD505-2E9C-101B-9397-08002B2CF9AE}" pid="51" name="PharmaceuticalCode">
    <vt:lpwstr/>
  </property>
  <property fmtid="{D5CDD505-2E9C-101B-9397-08002B2CF9AE}" pid="52" name="NLLInitiationDate">
    <vt:lpwstr/>
  </property>
  <property fmtid="{D5CDD505-2E9C-101B-9397-08002B2CF9AE}" pid="54" name="Granska dokument(1)0">
    <vt:lpwstr>, </vt:lpwstr>
  </property>
  <property fmtid="{D5CDD505-2E9C-101B-9397-08002B2CF9AE}" pid="55" name="ReferencesTaxHTField0">
    <vt:lpwstr/>
  </property>
  <property fmtid="{D5CDD505-2E9C-101B-9397-08002B2CF9AE}" pid="56" name="NLLWindingUpDate">
    <vt:lpwstr/>
  </property>
  <property fmtid="{D5CDD505-2E9C-101B-9397-08002B2CF9AE}" pid="57" name="TLVCodeActionTaxHTField0">
    <vt:lpwstr/>
  </property>
  <property fmtid="{D5CDD505-2E9C-101B-9397-08002B2CF9AE}" pid="58" name="NLLProjectNr">
    <vt:lpwstr/>
  </property>
  <property fmtid="{D5CDD505-2E9C-101B-9397-08002B2CF9AE}" pid="59" name="Granska dokument">
    <vt:lpwstr>, </vt:lpwstr>
  </property>
  <property fmtid="{D5CDD505-2E9C-101B-9397-08002B2CF9AE}" pid="60" name="NLLProjectTypeTaxHTField0">
    <vt:lpwstr/>
  </property>
  <property fmtid="{D5CDD505-2E9C-101B-9397-08002B2CF9AE}" pid="61" name="NLLPTCProcessTeam">
    <vt:lpwstr/>
  </property>
  <property fmtid="{D5CDD505-2E9C-101B-9397-08002B2CF9AE}" pid="62" name="RadiologicalCodeTaxHTField0">
    <vt:lpwstr/>
  </property>
  <property fmtid="{D5CDD505-2E9C-101B-9397-08002B2CF9AE}" pid="63" name="NLLImplementationDate">
    <vt:lpwstr/>
  </property>
  <property fmtid="{D5CDD505-2E9C-101B-9397-08002B2CF9AE}" pid="64" name="NLLProjectDivision">
    <vt:lpwstr/>
  </property>
  <property fmtid="{D5CDD505-2E9C-101B-9397-08002B2CF9AE}" pid="65" name="PsychiatricCode">
    <vt:lpwstr/>
  </property>
  <property fmtid="{D5CDD505-2E9C-101B-9397-08002B2CF9AE}" pid="66" name="Publicera dokument">
    <vt:lpwstr>, </vt:lpwstr>
  </property>
  <property fmtid="{D5CDD505-2E9C-101B-9397-08002B2CF9AE}" pid="67" name="NLLProjectType">
    <vt:lpwstr/>
  </property>
  <property fmtid="{D5CDD505-2E9C-101B-9397-08002B2CF9AE}" pid="68" name="AnalysisName">
    <vt:lpwstr/>
  </property>
  <property fmtid="{D5CDD505-2E9C-101B-9397-08002B2CF9AE}" pid="69" name="NLLMtptCodeTaxHTField0">
    <vt:lpwstr/>
  </property>
  <property fmtid="{D5CDD505-2E9C-101B-9397-08002B2CF9AE}" pid="70" name="NLLLatestProjectTrackingDate">
    <vt:lpwstr/>
  </property>
  <property fmtid="{D5CDD505-2E9C-101B-9397-08002B2CF9AE}" pid="71" name="NLLDocumentType">
    <vt:lpwstr>3127;#Beskrivning|b3151931-0fee-4a95-a28b-9b370fc904f9</vt:lpwstr>
  </property>
  <property fmtid="{D5CDD505-2E9C-101B-9397-08002B2CF9AE}" pid="72" name="NLLProjectTypeText">
    <vt:lpwstr/>
  </property>
  <property fmtid="{D5CDD505-2E9C-101B-9397-08002B2CF9AE}" pid="73" name="NLLEstablishingDate">
    <vt:lpwstr/>
  </property>
  <property fmtid="{D5CDD505-2E9C-101B-9397-08002B2CF9AE}" pid="74" name="NLLProjectMember">
    <vt:lpwstr/>
  </property>
  <property fmtid="{D5CDD505-2E9C-101B-9397-08002B2CF9AE}" pid="75" name="NLLProcessTeamLookup">
    <vt:lpwstr/>
  </property>
  <property fmtid="{D5CDD505-2E9C-101B-9397-08002B2CF9AE}" pid="76" name="CareActionCodeNonSurgicalTaxHTField0">
    <vt:lpwstr/>
  </property>
  <property fmtid="{D5CDD505-2E9C-101B-9397-08002B2CF9AE}" pid="77" name="CompulsoryActionTaxHTField0">
    <vt:lpwstr/>
  </property>
  <property fmtid="{D5CDD505-2E9C-101B-9397-08002B2CF9AE}" pid="78" name="NLLMeetingType">
    <vt:lpwstr/>
  </property>
  <property fmtid="{D5CDD505-2E9C-101B-9397-08002B2CF9AE}" pid="79" name="NLLProjectLeaderDiv">
    <vt:lpwstr/>
  </property>
  <property fmtid="{D5CDD505-2E9C-101B-9397-08002B2CF9AE}" pid="80" name="NLLProjectName">
    <vt:lpwstr/>
  </property>
  <property fmtid="{D5CDD505-2E9C-101B-9397-08002B2CF9AE}" pid="82" name="NLLMtptCode">
    <vt:lpwstr/>
  </property>
  <property fmtid="{D5CDD505-2E9C-101B-9397-08002B2CF9AE}" pid="83" name="ICD10Code">
    <vt:lpwstr/>
  </property>
  <property fmtid="{D5CDD505-2E9C-101B-9397-08002B2CF9AE}" pid="84" name="NLLProjectStatus">
    <vt:lpwstr/>
  </property>
  <property fmtid="{D5CDD505-2E9C-101B-9397-08002B2CF9AE}" pid="85" name="NLLSteeringGroup">
    <vt:lpwstr/>
  </property>
  <property fmtid="{D5CDD505-2E9C-101B-9397-08002B2CF9AE}" pid="86" name="CareActionCodeSurgicalTaxHTField0">
    <vt:lpwstr/>
  </property>
  <property fmtid="{D5CDD505-2E9C-101B-9397-08002B2CF9AE}" pid="87" name="PharmaceuticalCodeTaxHTField0">
    <vt:lpwstr/>
  </property>
  <property fmtid="{D5CDD505-2E9C-101B-9397-08002B2CF9AE}" pid="88" name="_dlc_policyId">
    <vt:lpwstr>0x010100D7963E0E5B7A40E5AEA07389401D709F007B1238BBD93543428C20870054E92DBF|1214505165</vt:lpwstr>
  </property>
  <property fmtid="{D5CDD505-2E9C-101B-9397-08002B2CF9AE}" pid="91" name="ItemRetentionFormula">
    <vt:lpwstr>&lt;formula id="Microsoft.Office.RecordsManagement.PolicyFeatures.Expiration.Formula.BuiltIn"&gt;&lt;number&gt;1&lt;/number&gt;&lt;property&gt;NLLThinningTime&lt;/property&gt;&lt;propertyid&gt;2793489f-7251-475b-a975-480031914936&lt;/propertyid&gt;&lt;period&gt;months&lt;/period&gt;&lt;/formula&gt;</vt:lpwstr>
  </property>
  <property fmtid="{D5CDD505-2E9C-101B-9397-08002B2CF9AE}" pid="92" name="_dlc_DocIdItemGuid">
    <vt:lpwstr>b470d83d-ef2f-43c2-a853-1057c979b211</vt:lpwstr>
  </property>
  <property fmtid="{D5CDD505-2E9C-101B-9397-08002B2CF9AE}" pid="93" name="TaxCatchAll">
    <vt:lpwstr>3127;#Beskrivning|b3151931-0fee-4a95-a28b-9b370fc904f9;#3757;#Förvaltning samordnad planering|20cb705b-3721-421a-8635-052f87b20b9c</vt:lpwstr>
  </property>
  <property fmtid="{D5CDD505-2E9C-101B-9397-08002B2CF9AE}" pid="94" name="_dlc_ItemStageId">
    <vt:lpwstr/>
  </property>
  <property fmtid="{D5CDD505-2E9C-101B-9397-08002B2CF9AE}" pid="96" name="Order">
    <vt:r8>2691000</vt:r8>
  </property>
  <property fmtid="{D5CDD505-2E9C-101B-9397-08002B2CF9AE}" pid="97" name="xd_ProgID">
    <vt:lpwstr/>
  </property>
  <property fmtid="{D5CDD505-2E9C-101B-9397-08002B2CF9AE}" pid="98" name="_SourceUrl">
    <vt:lpwstr/>
  </property>
  <property fmtid="{D5CDD505-2E9C-101B-9397-08002B2CF9AE}" pid="99" name="_SharedFileIndex">
    <vt:lpwstr/>
  </property>
  <property fmtid="{D5CDD505-2E9C-101B-9397-08002B2CF9AE}" pid="100" name="TemplateUrl">
    <vt:lpwstr/>
  </property>
  <property fmtid="{D5CDD505-2E9C-101B-9397-08002B2CF9AE}" pid="102" name="NLLDecisionLevelGoverning">
    <vt:lpwstr/>
  </property>
  <property fmtid="{D5CDD505-2E9C-101B-9397-08002B2CF9AE}" pid="103" name="NLLFactOwner">
    <vt:lpwstr/>
  </property>
  <property fmtid="{D5CDD505-2E9C-101B-9397-08002B2CF9AE}" pid="104" name="NLLFactOwnerText">
    <vt:lpwstr/>
  </property>
  <property fmtid="{D5CDD505-2E9C-101B-9397-08002B2CF9AE}" pid="105" name="xd_Signature">
    <vt:bool>false</vt:bool>
  </property>
  <property fmtid="{D5CDD505-2E9C-101B-9397-08002B2CF9AE}" pid="106" name="NLLDecisionLevel">
    <vt:lpwstr/>
  </property>
  <property fmtid="{D5CDD505-2E9C-101B-9397-08002B2CF9AE}" pid="107" name="NLLPTCProcessLeader">
    <vt:lpwstr/>
  </property>
  <property fmtid="{D5CDD505-2E9C-101B-9397-08002B2CF9AE}" pid="109" name="NLLPTCVISEditor">
    <vt:lpwstr/>
  </property>
</Properties>
</file>